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2" r:id="rId2"/>
    <p:sldId id="273" r:id="rId3"/>
    <p:sldId id="259" r:id="rId4"/>
    <p:sldId id="283" r:id="rId5"/>
    <p:sldId id="278" r:id="rId6"/>
    <p:sldId id="261" r:id="rId7"/>
    <p:sldId id="284" r:id="rId8"/>
    <p:sldId id="262" r:id="rId9"/>
    <p:sldId id="295" r:id="rId10"/>
    <p:sldId id="285" r:id="rId11"/>
    <p:sldId id="286" r:id="rId12"/>
    <p:sldId id="287" r:id="rId13"/>
    <p:sldId id="288" r:id="rId14"/>
    <p:sldId id="263" r:id="rId15"/>
    <p:sldId id="289" r:id="rId16"/>
    <p:sldId id="292" r:id="rId17"/>
    <p:sldId id="293" r:id="rId18"/>
    <p:sldId id="290" r:id="rId19"/>
    <p:sldId id="291" r:id="rId20"/>
    <p:sldId id="282" r:id="rId21"/>
    <p:sldId id="294" r:id="rId22"/>
    <p:sldId id="280" r:id="rId23"/>
    <p:sldId id="281" r:id="rId2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3E35"/>
    <a:srgbClr val="000000"/>
    <a:srgbClr val="AD5C4D"/>
    <a:srgbClr val="DFC7BC"/>
    <a:srgbClr val="A09D79"/>
    <a:srgbClr val="637700"/>
    <a:srgbClr val="D1D8B7"/>
    <a:srgbClr val="FFF4ED"/>
    <a:srgbClr val="5E6A76"/>
    <a:srgbClr val="F8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4" autoAdjust="0"/>
    <p:restoredTop sz="87345" autoAdjust="0"/>
  </p:normalViewPr>
  <p:slideViewPr>
    <p:cSldViewPr snapToGrid="0">
      <p:cViewPr varScale="1">
        <p:scale>
          <a:sx n="67" d="100"/>
          <a:sy n="67" d="100"/>
        </p:scale>
        <p:origin x="1032" y="60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4EF9A-D200-4057-8639-5B8D69BE04FA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C74AA1BA-E17A-4BCC-8059-EEF13DE9BFB8}">
      <dgm:prSet phldrT="[Text]" phldr="1"/>
      <dgm:spPr/>
      <dgm:t>
        <a:bodyPr/>
        <a:lstStyle/>
        <a:p>
          <a:endParaRPr lang="en-GB" dirty="0"/>
        </a:p>
      </dgm:t>
    </dgm:pt>
    <dgm:pt modelId="{740FBC7C-512F-4324-BE5C-0B69109F6F8F}" type="parTrans" cxnId="{50ACF215-0794-45DE-8DAF-E90E3782446D}">
      <dgm:prSet/>
      <dgm:spPr/>
      <dgm:t>
        <a:bodyPr/>
        <a:lstStyle/>
        <a:p>
          <a:endParaRPr lang="en-GB"/>
        </a:p>
      </dgm:t>
    </dgm:pt>
    <dgm:pt modelId="{C29B5E66-9557-4CFC-8F29-10827B3C495B}" type="sibTrans" cxnId="{50ACF215-0794-45DE-8DAF-E90E3782446D}">
      <dgm:prSet/>
      <dgm:spPr/>
      <dgm:t>
        <a:bodyPr/>
        <a:lstStyle/>
        <a:p>
          <a:endParaRPr lang="en-GB"/>
        </a:p>
      </dgm:t>
    </dgm:pt>
    <dgm:pt modelId="{2E3CE712-8F34-4084-91C7-BF109B8A995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1600" dirty="0">
              <a:latin typeface="Candara" panose="020E0502030303020204" pitchFamily="34" charset="0"/>
            </a:rPr>
            <a:t>Zabranjeno je odbacivanje otpada u okoliš</a:t>
          </a:r>
          <a:r>
            <a:rPr lang="en-GB" sz="1600" dirty="0">
              <a:latin typeface="Candara" panose="020E0502030303020204" pitchFamily="34" charset="0"/>
            </a:rPr>
            <a:t> !</a:t>
          </a:r>
          <a:endParaRPr lang="en-GB" sz="1600" dirty="0"/>
        </a:p>
      </dgm:t>
    </dgm:pt>
    <dgm:pt modelId="{2FB9F812-A76B-4D60-94F8-03FBF2EE9E72}" type="parTrans" cxnId="{2E7EEE25-FC0E-44DB-BD3F-0DFAD9C80BDD}">
      <dgm:prSet/>
      <dgm:spPr/>
      <dgm:t>
        <a:bodyPr/>
        <a:lstStyle/>
        <a:p>
          <a:endParaRPr lang="en-GB"/>
        </a:p>
      </dgm:t>
    </dgm:pt>
    <dgm:pt modelId="{A02CC139-AECB-4A8D-9B8A-86DA35DB08DB}" type="sibTrans" cxnId="{2E7EEE25-FC0E-44DB-BD3F-0DFAD9C80BDD}">
      <dgm:prSet/>
      <dgm:spPr/>
      <dgm:t>
        <a:bodyPr/>
        <a:lstStyle/>
        <a:p>
          <a:endParaRPr lang="en-GB"/>
        </a:p>
      </dgm:t>
    </dgm:pt>
    <dgm:pt modelId="{D119ABB4-AB46-463A-8BA8-A8C91502D4F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dirty="0">
              <a:latin typeface="Candara" panose="020E0502030303020204" pitchFamily="34" charset="0"/>
            </a:rPr>
            <a:t>Zabranjeno je paljenje otpada u okolišu, na moru, biljnog otpada iz poljoprivrede i šumarstva, otpada koji je odvojeno sakupljen radi pripreme za ponovnu uporabu ili recikliranja</a:t>
          </a:r>
          <a:endParaRPr lang="en-GB" dirty="0"/>
        </a:p>
      </dgm:t>
    </dgm:pt>
    <dgm:pt modelId="{0221BD4A-D06E-43F9-B65B-FC07D3694518}" type="parTrans" cxnId="{C950ADCA-B492-472A-AD5A-D53831730207}">
      <dgm:prSet/>
      <dgm:spPr/>
      <dgm:t>
        <a:bodyPr/>
        <a:lstStyle/>
        <a:p>
          <a:endParaRPr lang="en-GB"/>
        </a:p>
      </dgm:t>
    </dgm:pt>
    <dgm:pt modelId="{6E27251B-9677-4418-97B6-3B0F2CB0906A}" type="sibTrans" cxnId="{C950ADCA-B492-472A-AD5A-D53831730207}">
      <dgm:prSet/>
      <dgm:spPr/>
      <dgm:t>
        <a:bodyPr/>
        <a:lstStyle/>
        <a:p>
          <a:endParaRPr lang="en-GB"/>
        </a:p>
      </dgm:t>
    </dgm:pt>
    <dgm:pt modelId="{815116EC-C7EF-4C6A-8D0D-36E1CC86BCB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dirty="0">
              <a:latin typeface="Candara" panose="020E0502030303020204" pitchFamily="34" charset="0"/>
            </a:rPr>
            <a:t>Zabranjeno je miješanje odvojeno prikupljenog biootpada s drugim vrstama otpada</a:t>
          </a:r>
          <a:endParaRPr lang="en-GB" dirty="0"/>
        </a:p>
      </dgm:t>
    </dgm:pt>
    <dgm:pt modelId="{A0A95455-77CC-4883-BF80-AD94C0CECAF9}" type="sibTrans" cxnId="{C74D06C7-F475-437D-BE7A-ECCA67A05107}">
      <dgm:prSet/>
      <dgm:spPr/>
      <dgm:t>
        <a:bodyPr/>
        <a:lstStyle/>
        <a:p>
          <a:endParaRPr lang="en-GB"/>
        </a:p>
      </dgm:t>
    </dgm:pt>
    <dgm:pt modelId="{77DBD8DA-899D-485B-83FE-A95FD57C2A9B}" type="parTrans" cxnId="{C74D06C7-F475-437D-BE7A-ECCA67A05107}">
      <dgm:prSet/>
      <dgm:spPr/>
      <dgm:t>
        <a:bodyPr/>
        <a:lstStyle/>
        <a:p>
          <a:endParaRPr lang="en-GB"/>
        </a:p>
      </dgm:t>
    </dgm:pt>
    <dgm:pt modelId="{2D5E717B-2A96-4A02-B562-869C620138F7}" type="pres">
      <dgm:prSet presAssocID="{4E14EF9A-D200-4057-8639-5B8D69BE04FA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AB60949-9E3C-4A5B-A29D-3E51E9F25FEC}" type="pres">
      <dgm:prSet presAssocID="{C74AA1BA-E17A-4BCC-8059-EEF13DE9BFB8}" presName="Parent" presStyleLbl="node1" presStyleIdx="0" presStyleCnt="2" custLinFactNeighborX="-24439" custLinFactNeighborY="-3790">
        <dgm:presLayoutVars>
          <dgm:chMax val="4"/>
          <dgm:chPref val="3"/>
        </dgm:presLayoutVars>
      </dgm:prSet>
      <dgm:spPr/>
    </dgm:pt>
    <dgm:pt modelId="{6AE24E52-BDC8-4B1F-AED7-220CB9A276C5}" type="pres">
      <dgm:prSet presAssocID="{2E3CE712-8F34-4084-91C7-BF109B8A9950}" presName="Accent" presStyleLbl="node1" presStyleIdx="1" presStyleCnt="2"/>
      <dgm:spPr/>
    </dgm:pt>
    <dgm:pt modelId="{D0B55E3E-77DC-446E-B117-034887604038}" type="pres">
      <dgm:prSet presAssocID="{2E3CE712-8F34-4084-91C7-BF109B8A9950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92520218-950B-47F6-9191-513F55FCECC7}" type="pres">
      <dgm:prSet presAssocID="{2E3CE712-8F34-4084-91C7-BF109B8A9950}" presName="Child1" presStyleLbl="revTx" presStyleIdx="0" presStyleCnt="3" custScaleX="133912" custLinFactNeighborX="15909" custLinFactNeighborY="-668">
        <dgm:presLayoutVars>
          <dgm:chMax val="0"/>
          <dgm:chPref val="0"/>
          <dgm:bulletEnabled val="1"/>
        </dgm:presLayoutVars>
      </dgm:prSet>
      <dgm:spPr/>
    </dgm:pt>
    <dgm:pt modelId="{28CB4821-8EE8-4D45-8CB0-95D25CD57557}" type="pres">
      <dgm:prSet presAssocID="{815116EC-C7EF-4C6A-8D0D-36E1CC86BCB3}" presName="Image2" presStyleCnt="0"/>
      <dgm:spPr/>
    </dgm:pt>
    <dgm:pt modelId="{EA483E2A-4911-4A21-AD97-0F7EF00D0C80}" type="pres">
      <dgm:prSet presAssocID="{815116EC-C7EF-4C6A-8D0D-36E1CC86BCB3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rbage with solid fill"/>
        </a:ext>
      </dgm:extLst>
    </dgm:pt>
    <dgm:pt modelId="{8A4ACAF6-EE8B-4DB3-AF10-43D3FE01364B}" type="pres">
      <dgm:prSet presAssocID="{815116EC-C7EF-4C6A-8D0D-36E1CC86BCB3}" presName="Child2" presStyleLbl="revTx" presStyleIdx="1" presStyleCnt="3" custScaleX="113065">
        <dgm:presLayoutVars>
          <dgm:chMax val="0"/>
          <dgm:chPref val="0"/>
          <dgm:bulletEnabled val="1"/>
        </dgm:presLayoutVars>
      </dgm:prSet>
      <dgm:spPr/>
    </dgm:pt>
    <dgm:pt modelId="{610D89E0-1FF1-488F-9AD5-7088E9718482}" type="pres">
      <dgm:prSet presAssocID="{D119ABB4-AB46-463A-8BA8-A8C91502D4F7}" presName="Image3" presStyleCnt="0"/>
      <dgm:spPr/>
    </dgm:pt>
    <dgm:pt modelId="{283EB5F8-67FE-43AC-B4E3-D642ACE8AEF2}" type="pres">
      <dgm:prSet presAssocID="{D119ABB4-AB46-463A-8BA8-A8C91502D4F7}" presName="Image" presStyleLbl="fgImgPlace1" presStyleIdx="2" presStyleCnt="3" custLinFactNeighborX="-3143" custLinFactNeighborY="-689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nfire with solid fill"/>
        </a:ext>
      </dgm:extLst>
    </dgm:pt>
    <dgm:pt modelId="{52A8ACBA-D92A-4102-A5ED-592B10BBC08E}" type="pres">
      <dgm:prSet presAssocID="{D119ABB4-AB46-463A-8BA8-A8C91502D4F7}" presName="Child3" presStyleLbl="revTx" presStyleIdx="2" presStyleCnt="3" custScaleX="149235" custLinFactNeighborX="29852" custLinFactNeighborY="2374">
        <dgm:presLayoutVars>
          <dgm:chMax val="0"/>
          <dgm:chPref val="0"/>
          <dgm:bulletEnabled val="1"/>
        </dgm:presLayoutVars>
      </dgm:prSet>
      <dgm:spPr/>
    </dgm:pt>
  </dgm:ptLst>
  <dgm:cxnLst>
    <dgm:cxn modelId="{83FD0304-D641-4324-806E-422B6B327A7D}" type="presOf" srcId="{4E14EF9A-D200-4057-8639-5B8D69BE04FA}" destId="{2D5E717B-2A96-4A02-B562-869C620138F7}" srcOrd="0" destOrd="0" presId="urn:microsoft.com/office/officeart/2011/layout/RadialPictureList"/>
    <dgm:cxn modelId="{447CA715-F364-435B-97BF-D1C990ECE664}" type="presOf" srcId="{C74AA1BA-E17A-4BCC-8059-EEF13DE9BFB8}" destId="{8AB60949-9E3C-4A5B-A29D-3E51E9F25FEC}" srcOrd="0" destOrd="0" presId="urn:microsoft.com/office/officeart/2011/layout/RadialPictureList"/>
    <dgm:cxn modelId="{50ACF215-0794-45DE-8DAF-E90E3782446D}" srcId="{4E14EF9A-D200-4057-8639-5B8D69BE04FA}" destId="{C74AA1BA-E17A-4BCC-8059-EEF13DE9BFB8}" srcOrd="0" destOrd="0" parTransId="{740FBC7C-512F-4324-BE5C-0B69109F6F8F}" sibTransId="{C29B5E66-9557-4CFC-8F29-10827B3C495B}"/>
    <dgm:cxn modelId="{2E7EEE25-FC0E-44DB-BD3F-0DFAD9C80BDD}" srcId="{C74AA1BA-E17A-4BCC-8059-EEF13DE9BFB8}" destId="{2E3CE712-8F34-4084-91C7-BF109B8A9950}" srcOrd="0" destOrd="0" parTransId="{2FB9F812-A76B-4D60-94F8-03FBF2EE9E72}" sibTransId="{A02CC139-AECB-4A8D-9B8A-86DA35DB08DB}"/>
    <dgm:cxn modelId="{1C5A2529-1C42-447B-8327-6F17D0351651}" type="presOf" srcId="{815116EC-C7EF-4C6A-8D0D-36E1CC86BCB3}" destId="{8A4ACAF6-EE8B-4DB3-AF10-43D3FE01364B}" srcOrd="0" destOrd="0" presId="urn:microsoft.com/office/officeart/2011/layout/RadialPictureList"/>
    <dgm:cxn modelId="{C74D06C7-F475-437D-BE7A-ECCA67A05107}" srcId="{C74AA1BA-E17A-4BCC-8059-EEF13DE9BFB8}" destId="{815116EC-C7EF-4C6A-8D0D-36E1CC86BCB3}" srcOrd="1" destOrd="0" parTransId="{77DBD8DA-899D-485B-83FE-A95FD57C2A9B}" sibTransId="{A0A95455-77CC-4883-BF80-AD94C0CECAF9}"/>
    <dgm:cxn modelId="{C950ADCA-B492-472A-AD5A-D53831730207}" srcId="{C74AA1BA-E17A-4BCC-8059-EEF13DE9BFB8}" destId="{D119ABB4-AB46-463A-8BA8-A8C91502D4F7}" srcOrd="2" destOrd="0" parTransId="{0221BD4A-D06E-43F9-B65B-FC07D3694518}" sibTransId="{6E27251B-9677-4418-97B6-3B0F2CB0906A}"/>
    <dgm:cxn modelId="{DA8091CF-EB56-4935-A2A9-FB8348D381D3}" type="presOf" srcId="{D119ABB4-AB46-463A-8BA8-A8C91502D4F7}" destId="{52A8ACBA-D92A-4102-A5ED-592B10BBC08E}" srcOrd="0" destOrd="0" presId="urn:microsoft.com/office/officeart/2011/layout/RadialPictureList"/>
    <dgm:cxn modelId="{50C64EFE-FD0D-46EA-AEF2-3AC8B2BB4839}" type="presOf" srcId="{2E3CE712-8F34-4084-91C7-BF109B8A9950}" destId="{92520218-950B-47F6-9191-513F55FCECC7}" srcOrd="0" destOrd="0" presId="urn:microsoft.com/office/officeart/2011/layout/RadialPictureList"/>
    <dgm:cxn modelId="{155A16BC-64C6-4173-90BF-45346769271D}" type="presParOf" srcId="{2D5E717B-2A96-4A02-B562-869C620138F7}" destId="{8AB60949-9E3C-4A5B-A29D-3E51E9F25FEC}" srcOrd="0" destOrd="0" presId="urn:microsoft.com/office/officeart/2011/layout/RadialPictureList"/>
    <dgm:cxn modelId="{3F9DE6E9-F209-42D4-89DD-49FFA3DB0E77}" type="presParOf" srcId="{2D5E717B-2A96-4A02-B562-869C620138F7}" destId="{6AE24E52-BDC8-4B1F-AED7-220CB9A276C5}" srcOrd="1" destOrd="0" presId="urn:microsoft.com/office/officeart/2011/layout/RadialPictureList"/>
    <dgm:cxn modelId="{E84CAB91-1335-44E0-8D6C-70DCD30E23B3}" type="presParOf" srcId="{2D5E717B-2A96-4A02-B562-869C620138F7}" destId="{D0B55E3E-77DC-446E-B117-034887604038}" srcOrd="2" destOrd="0" presId="urn:microsoft.com/office/officeart/2011/layout/RadialPictureList"/>
    <dgm:cxn modelId="{4A4BC5A2-ED28-455C-8945-8B55A95E96E2}" type="presParOf" srcId="{2D5E717B-2A96-4A02-B562-869C620138F7}" destId="{92520218-950B-47F6-9191-513F55FCECC7}" srcOrd="3" destOrd="0" presId="urn:microsoft.com/office/officeart/2011/layout/RadialPictureList"/>
    <dgm:cxn modelId="{A9B992CE-064F-4740-8506-9DC822884D7B}" type="presParOf" srcId="{2D5E717B-2A96-4A02-B562-869C620138F7}" destId="{28CB4821-8EE8-4D45-8CB0-95D25CD57557}" srcOrd="4" destOrd="0" presId="urn:microsoft.com/office/officeart/2011/layout/RadialPictureList"/>
    <dgm:cxn modelId="{6C111B03-F637-485B-9E97-CB2ADA49E0A3}" type="presParOf" srcId="{28CB4821-8EE8-4D45-8CB0-95D25CD57557}" destId="{EA483E2A-4911-4A21-AD97-0F7EF00D0C80}" srcOrd="0" destOrd="0" presId="urn:microsoft.com/office/officeart/2011/layout/RadialPictureList"/>
    <dgm:cxn modelId="{21924208-0A0E-4178-9FD3-0FB6BDCF6958}" type="presParOf" srcId="{2D5E717B-2A96-4A02-B562-869C620138F7}" destId="{8A4ACAF6-EE8B-4DB3-AF10-43D3FE01364B}" srcOrd="5" destOrd="0" presId="urn:microsoft.com/office/officeart/2011/layout/RadialPictureList"/>
    <dgm:cxn modelId="{2AC7F0E9-A854-46DD-9C23-E94FE94C0C4E}" type="presParOf" srcId="{2D5E717B-2A96-4A02-B562-869C620138F7}" destId="{610D89E0-1FF1-488F-9AD5-7088E9718482}" srcOrd="6" destOrd="0" presId="urn:microsoft.com/office/officeart/2011/layout/RadialPictureList"/>
    <dgm:cxn modelId="{7F078FCC-A9D4-49C0-9758-0DCC5107237B}" type="presParOf" srcId="{610D89E0-1FF1-488F-9AD5-7088E9718482}" destId="{283EB5F8-67FE-43AC-B4E3-D642ACE8AEF2}" srcOrd="0" destOrd="0" presId="urn:microsoft.com/office/officeart/2011/layout/RadialPictureList"/>
    <dgm:cxn modelId="{F14F3F42-1195-4B08-9C88-CC5E17B905F4}" type="presParOf" srcId="{2D5E717B-2A96-4A02-B562-869C620138F7}" destId="{52A8ACBA-D92A-4102-A5ED-592B10BBC08E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5DE54-9EDD-4387-A0CF-11224C79A4B4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7F484F-AF24-4FC3-AA8F-57FAEB678AD9}">
      <dgm:prSet phldrT="[Tex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Uštede u kućanstvu</a:t>
          </a:r>
          <a:endParaRPr lang="en-GB" dirty="0">
            <a:solidFill>
              <a:schemeClr val="bg1"/>
            </a:solidFill>
          </a:endParaRPr>
        </a:p>
      </dgm:t>
    </dgm:pt>
    <dgm:pt modelId="{00F0635D-8C1F-4253-863D-E55D9A2AD361}" type="parTrans" cxnId="{A19B40C2-1093-469D-8CC0-97B27C41021A}">
      <dgm:prSet/>
      <dgm:spPr/>
      <dgm:t>
        <a:bodyPr/>
        <a:lstStyle/>
        <a:p>
          <a:endParaRPr lang="en-GB"/>
        </a:p>
      </dgm:t>
    </dgm:pt>
    <dgm:pt modelId="{0163BDA0-17EB-4BD8-A4E8-84488EE14692}" type="sibTrans" cxnId="{A19B40C2-1093-469D-8CC0-97B27C41021A}">
      <dgm:prSet/>
      <dgm:spPr/>
      <dgm:t>
        <a:bodyPr/>
        <a:lstStyle/>
        <a:p>
          <a:endParaRPr lang="en-GB"/>
        </a:p>
      </dgm:t>
    </dgm:pt>
    <dgm:pt modelId="{1329D3A5-F129-4031-AC8A-9DEC2AD2FF66}">
      <dgm:prSet phldrT="[Text]"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Otvaranje novih radnih mjesta</a:t>
          </a:r>
          <a:endParaRPr lang="en-GB" sz="2100" kern="1200" dirty="0">
            <a:solidFill>
              <a:srgbClr val="FFFFFF"/>
            </a:solidFill>
            <a:latin typeface="Gill Sans Nova Light"/>
            <a:ea typeface="+mn-ea"/>
            <a:cs typeface="+mn-cs"/>
          </a:endParaRPr>
        </a:p>
      </dgm:t>
    </dgm:pt>
    <dgm:pt modelId="{F8774469-68A4-4196-8D32-26F93A6DD459}" type="parTrans" cxnId="{B33376AE-5BE7-4D9E-91B9-7A066C22DCC9}">
      <dgm:prSet/>
      <dgm:spPr/>
      <dgm:t>
        <a:bodyPr/>
        <a:lstStyle/>
        <a:p>
          <a:endParaRPr lang="en-GB"/>
        </a:p>
      </dgm:t>
    </dgm:pt>
    <dgm:pt modelId="{823E9424-82D3-4B6C-AC11-ADC960FAD5EB}" type="sibTrans" cxnId="{B33376AE-5BE7-4D9E-91B9-7A066C22DCC9}">
      <dgm:prSet/>
      <dgm:spPr/>
      <dgm:t>
        <a:bodyPr/>
        <a:lstStyle/>
        <a:p>
          <a:endParaRPr lang="en-GB"/>
        </a:p>
      </dgm:t>
    </dgm:pt>
    <dgm:pt modelId="{5A418AD3-D418-4D5D-8E94-1D9461FA67AC}">
      <dgm:prSet phldrT="[Text]"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Pozitivan učinak na okoliš i ljudsko zdravlje</a:t>
          </a:r>
          <a:endParaRPr lang="en-GB" sz="2100" kern="1200" dirty="0">
            <a:solidFill>
              <a:srgbClr val="FFFFFF"/>
            </a:solidFill>
            <a:latin typeface="Gill Sans Nova Light"/>
            <a:ea typeface="+mn-ea"/>
            <a:cs typeface="+mn-cs"/>
          </a:endParaRPr>
        </a:p>
      </dgm:t>
    </dgm:pt>
    <dgm:pt modelId="{508821FC-AF70-4DEE-A6DC-34A4A9D8C42C}" type="parTrans" cxnId="{4FAF1A62-C54D-4041-A808-9C50637BAA10}">
      <dgm:prSet/>
      <dgm:spPr/>
      <dgm:t>
        <a:bodyPr/>
        <a:lstStyle/>
        <a:p>
          <a:endParaRPr lang="en-GB"/>
        </a:p>
      </dgm:t>
    </dgm:pt>
    <dgm:pt modelId="{1F79A034-9DFD-4F65-A7F1-52680165F24A}" type="sibTrans" cxnId="{4FAF1A62-C54D-4041-A808-9C50637BAA10}">
      <dgm:prSet/>
      <dgm:spPr/>
      <dgm:t>
        <a:bodyPr/>
        <a:lstStyle/>
        <a:p>
          <a:endParaRPr lang="en-GB"/>
        </a:p>
      </dgm:t>
    </dgm:pt>
    <dgm:pt modelId="{D1051E4F-E57E-43E6-93DC-6A8D2090EDEA}">
      <dgm:prSet phldrT="[Text]"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Postizanje ciljeva E</a:t>
          </a:r>
          <a:r>
            <a:rPr lang="en-GB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U</a:t>
          </a:r>
          <a:endParaRPr lang="hr-HR" sz="2100" kern="1200" dirty="0">
            <a:solidFill>
              <a:srgbClr val="FFFFFF"/>
            </a:solidFill>
            <a:latin typeface="Gill Sans Nova Light"/>
            <a:ea typeface="+mn-ea"/>
            <a:cs typeface="+mn-cs"/>
          </a:endParaRPr>
        </a:p>
      </dgm:t>
    </dgm:pt>
    <dgm:pt modelId="{58C5A30C-37EF-4763-9AA7-C2C0B8D17132}" type="parTrans" cxnId="{6B9E8C3F-D40E-4B7E-9EED-62AFAB81FAC9}">
      <dgm:prSet/>
      <dgm:spPr/>
      <dgm:t>
        <a:bodyPr/>
        <a:lstStyle/>
        <a:p>
          <a:endParaRPr lang="en-GB"/>
        </a:p>
      </dgm:t>
    </dgm:pt>
    <dgm:pt modelId="{DAAE3E8C-9095-4B9E-921A-065EE4777BC2}" type="sibTrans" cxnId="{6B9E8C3F-D40E-4B7E-9EED-62AFAB81FAC9}">
      <dgm:prSet/>
      <dgm:spPr/>
      <dgm:t>
        <a:bodyPr/>
        <a:lstStyle/>
        <a:p>
          <a:endParaRPr lang="en-GB"/>
        </a:p>
      </dgm:t>
    </dgm:pt>
    <dgm:pt modelId="{F238A2A0-A1E8-4DFD-A055-BEF1D4BD279C}" type="pres">
      <dgm:prSet presAssocID="{EB75DE54-9EDD-4387-A0CF-11224C79A4B4}" presName="Name0" presStyleCnt="0">
        <dgm:presLayoutVars>
          <dgm:dir/>
          <dgm:resizeHandles val="exact"/>
        </dgm:presLayoutVars>
      </dgm:prSet>
      <dgm:spPr/>
    </dgm:pt>
    <dgm:pt modelId="{E94883E2-9F14-4F25-AC21-3B3AD38D6D05}" type="pres">
      <dgm:prSet presAssocID="{B67F484F-AF24-4FC3-AA8F-57FAEB678AD9}" presName="compNode" presStyleCnt="0"/>
      <dgm:spPr/>
    </dgm:pt>
    <dgm:pt modelId="{54FE8018-B53D-498F-A0B7-C77A96FC8740}" type="pres">
      <dgm:prSet presAssocID="{B67F484F-AF24-4FC3-AA8F-57FAEB678AD9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D57D26C-F62F-4DF6-AD62-C4CC5732AE2D}" type="pres">
      <dgm:prSet presAssocID="{B67F484F-AF24-4FC3-AA8F-57FAEB678AD9}" presName="textRect" presStyleLbl="revTx" presStyleIdx="0" presStyleCnt="4">
        <dgm:presLayoutVars>
          <dgm:bulletEnabled val="1"/>
        </dgm:presLayoutVars>
      </dgm:prSet>
      <dgm:spPr/>
    </dgm:pt>
    <dgm:pt modelId="{0EA2A525-FEF8-442B-9EAC-2C6974665199}" type="pres">
      <dgm:prSet presAssocID="{0163BDA0-17EB-4BD8-A4E8-84488EE14692}" presName="sibTrans" presStyleLbl="sibTrans2D1" presStyleIdx="0" presStyleCnt="0"/>
      <dgm:spPr/>
    </dgm:pt>
    <dgm:pt modelId="{F4277D1D-E30F-4A3F-A665-9FBF6A16566F}" type="pres">
      <dgm:prSet presAssocID="{1329D3A5-F129-4031-AC8A-9DEC2AD2FF66}" presName="compNode" presStyleCnt="0"/>
      <dgm:spPr/>
    </dgm:pt>
    <dgm:pt modelId="{B79C3EB0-BCD9-4D8E-95C5-E6B6D5860A97}" type="pres">
      <dgm:prSet presAssocID="{1329D3A5-F129-4031-AC8A-9DEC2AD2FF66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5AC71B6-3BC9-4C79-AFB3-CB7A426DDC60}" type="pres">
      <dgm:prSet presAssocID="{1329D3A5-F129-4031-AC8A-9DEC2AD2FF66}" presName="textRect" presStyleLbl="revTx" presStyleIdx="1" presStyleCnt="4">
        <dgm:presLayoutVars>
          <dgm:bulletEnabled val="1"/>
        </dgm:presLayoutVars>
      </dgm:prSet>
      <dgm:spPr/>
    </dgm:pt>
    <dgm:pt modelId="{30F1BC4D-E788-4AE3-9192-DE2D1024E922}" type="pres">
      <dgm:prSet presAssocID="{823E9424-82D3-4B6C-AC11-ADC960FAD5EB}" presName="sibTrans" presStyleLbl="sibTrans2D1" presStyleIdx="0" presStyleCnt="0"/>
      <dgm:spPr/>
    </dgm:pt>
    <dgm:pt modelId="{98E9B772-539F-46FC-8A4E-9A09EE4ED58F}" type="pres">
      <dgm:prSet presAssocID="{5A418AD3-D418-4D5D-8E94-1D9461FA67AC}" presName="compNode" presStyleCnt="0"/>
      <dgm:spPr/>
    </dgm:pt>
    <dgm:pt modelId="{3FF6E879-AD95-4D60-9E81-F847E27A7A81}" type="pres">
      <dgm:prSet presAssocID="{5A418AD3-D418-4D5D-8E94-1D9461FA67AC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FD0537D-72A3-4D0F-B565-5EB77D4FD585}" type="pres">
      <dgm:prSet presAssocID="{5A418AD3-D418-4D5D-8E94-1D9461FA67AC}" presName="textRect" presStyleLbl="revTx" presStyleIdx="2" presStyleCnt="4">
        <dgm:presLayoutVars>
          <dgm:bulletEnabled val="1"/>
        </dgm:presLayoutVars>
      </dgm:prSet>
      <dgm:spPr/>
    </dgm:pt>
    <dgm:pt modelId="{3E8AA17E-E4C7-475E-B5C8-A60FE01A01FA}" type="pres">
      <dgm:prSet presAssocID="{1F79A034-9DFD-4F65-A7F1-52680165F24A}" presName="sibTrans" presStyleLbl="sibTrans2D1" presStyleIdx="0" presStyleCnt="0"/>
      <dgm:spPr/>
    </dgm:pt>
    <dgm:pt modelId="{584ECCE7-0C1A-40A7-8FE4-437D9A2A712D}" type="pres">
      <dgm:prSet presAssocID="{D1051E4F-E57E-43E6-93DC-6A8D2090EDEA}" presName="compNode" presStyleCnt="0"/>
      <dgm:spPr/>
    </dgm:pt>
    <dgm:pt modelId="{AF5B0016-D726-4FBA-81C6-44FDA8E74C15}" type="pres">
      <dgm:prSet presAssocID="{D1051E4F-E57E-43E6-93DC-6A8D2090EDEA}" presName="pictRect" presStyleLbl="node1" presStyleIdx="3" presStyleCnt="4" custLinFactNeighborX="2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</dgm:spPr>
    </dgm:pt>
    <dgm:pt modelId="{778FB42E-3A25-47AD-8730-7BD370021B36}" type="pres">
      <dgm:prSet presAssocID="{D1051E4F-E57E-43E6-93DC-6A8D2090EDEA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CBB23A2E-A3AC-42EC-A2F0-4970DF06D412}" type="presOf" srcId="{1F79A034-9DFD-4F65-A7F1-52680165F24A}" destId="{3E8AA17E-E4C7-475E-B5C8-A60FE01A01FA}" srcOrd="0" destOrd="0" presId="urn:microsoft.com/office/officeart/2005/8/layout/pList1"/>
    <dgm:cxn modelId="{6B9E8C3F-D40E-4B7E-9EED-62AFAB81FAC9}" srcId="{EB75DE54-9EDD-4387-A0CF-11224C79A4B4}" destId="{D1051E4F-E57E-43E6-93DC-6A8D2090EDEA}" srcOrd="3" destOrd="0" parTransId="{58C5A30C-37EF-4763-9AA7-C2C0B8D17132}" sibTransId="{DAAE3E8C-9095-4B9E-921A-065EE4777BC2}"/>
    <dgm:cxn modelId="{2D50825B-54A7-4415-9EBB-832F2215870B}" type="presOf" srcId="{B67F484F-AF24-4FC3-AA8F-57FAEB678AD9}" destId="{0D57D26C-F62F-4DF6-AD62-C4CC5732AE2D}" srcOrd="0" destOrd="0" presId="urn:microsoft.com/office/officeart/2005/8/layout/pList1"/>
    <dgm:cxn modelId="{4FAF1A62-C54D-4041-A808-9C50637BAA10}" srcId="{EB75DE54-9EDD-4387-A0CF-11224C79A4B4}" destId="{5A418AD3-D418-4D5D-8E94-1D9461FA67AC}" srcOrd="2" destOrd="0" parTransId="{508821FC-AF70-4DEE-A6DC-34A4A9D8C42C}" sibTransId="{1F79A034-9DFD-4F65-A7F1-52680165F24A}"/>
    <dgm:cxn modelId="{58811972-1FC4-4D2A-8E47-A319D21571D3}" type="presOf" srcId="{5A418AD3-D418-4D5D-8E94-1D9461FA67AC}" destId="{0FD0537D-72A3-4D0F-B565-5EB77D4FD585}" srcOrd="0" destOrd="0" presId="urn:microsoft.com/office/officeart/2005/8/layout/pList1"/>
    <dgm:cxn modelId="{A6690C97-52A4-42D8-9086-4313A8F9B13A}" type="presOf" srcId="{1329D3A5-F129-4031-AC8A-9DEC2AD2FF66}" destId="{15AC71B6-3BC9-4C79-AFB3-CB7A426DDC60}" srcOrd="0" destOrd="0" presId="urn:microsoft.com/office/officeart/2005/8/layout/pList1"/>
    <dgm:cxn modelId="{B51DBA9A-B95F-4E56-8B73-E99502EC10FC}" type="presOf" srcId="{823E9424-82D3-4B6C-AC11-ADC960FAD5EB}" destId="{30F1BC4D-E788-4AE3-9192-DE2D1024E922}" srcOrd="0" destOrd="0" presId="urn:microsoft.com/office/officeart/2005/8/layout/pList1"/>
    <dgm:cxn modelId="{B33376AE-5BE7-4D9E-91B9-7A066C22DCC9}" srcId="{EB75DE54-9EDD-4387-A0CF-11224C79A4B4}" destId="{1329D3A5-F129-4031-AC8A-9DEC2AD2FF66}" srcOrd="1" destOrd="0" parTransId="{F8774469-68A4-4196-8D32-26F93A6DD459}" sibTransId="{823E9424-82D3-4B6C-AC11-ADC960FAD5EB}"/>
    <dgm:cxn modelId="{2752B4BA-EBBE-4287-96A6-E55B1CE333A9}" type="presOf" srcId="{0163BDA0-17EB-4BD8-A4E8-84488EE14692}" destId="{0EA2A525-FEF8-442B-9EAC-2C6974665199}" srcOrd="0" destOrd="0" presId="urn:microsoft.com/office/officeart/2005/8/layout/pList1"/>
    <dgm:cxn modelId="{A19B40C2-1093-469D-8CC0-97B27C41021A}" srcId="{EB75DE54-9EDD-4387-A0CF-11224C79A4B4}" destId="{B67F484F-AF24-4FC3-AA8F-57FAEB678AD9}" srcOrd="0" destOrd="0" parTransId="{00F0635D-8C1F-4253-863D-E55D9A2AD361}" sibTransId="{0163BDA0-17EB-4BD8-A4E8-84488EE14692}"/>
    <dgm:cxn modelId="{F29F12C5-D3AF-4285-8EED-6D45A3483023}" type="presOf" srcId="{D1051E4F-E57E-43E6-93DC-6A8D2090EDEA}" destId="{778FB42E-3A25-47AD-8730-7BD370021B36}" srcOrd="0" destOrd="0" presId="urn:microsoft.com/office/officeart/2005/8/layout/pList1"/>
    <dgm:cxn modelId="{B428C2CB-D267-49A4-AA53-A69B38E02C52}" type="presOf" srcId="{EB75DE54-9EDD-4387-A0CF-11224C79A4B4}" destId="{F238A2A0-A1E8-4DFD-A055-BEF1D4BD279C}" srcOrd="0" destOrd="0" presId="urn:microsoft.com/office/officeart/2005/8/layout/pList1"/>
    <dgm:cxn modelId="{C5F30EB3-98DF-4717-BEC7-1EB150AB88DF}" type="presParOf" srcId="{F238A2A0-A1E8-4DFD-A055-BEF1D4BD279C}" destId="{E94883E2-9F14-4F25-AC21-3B3AD38D6D05}" srcOrd="0" destOrd="0" presId="urn:microsoft.com/office/officeart/2005/8/layout/pList1"/>
    <dgm:cxn modelId="{0B6D0C6D-E429-4B0D-97E3-02BF81486457}" type="presParOf" srcId="{E94883E2-9F14-4F25-AC21-3B3AD38D6D05}" destId="{54FE8018-B53D-498F-A0B7-C77A96FC8740}" srcOrd="0" destOrd="0" presId="urn:microsoft.com/office/officeart/2005/8/layout/pList1"/>
    <dgm:cxn modelId="{EC89BE85-C113-4128-A50B-B73F6ADDC65A}" type="presParOf" srcId="{E94883E2-9F14-4F25-AC21-3B3AD38D6D05}" destId="{0D57D26C-F62F-4DF6-AD62-C4CC5732AE2D}" srcOrd="1" destOrd="0" presId="urn:microsoft.com/office/officeart/2005/8/layout/pList1"/>
    <dgm:cxn modelId="{D8A7607A-8F96-442E-A74B-872211BC6D6D}" type="presParOf" srcId="{F238A2A0-A1E8-4DFD-A055-BEF1D4BD279C}" destId="{0EA2A525-FEF8-442B-9EAC-2C6974665199}" srcOrd="1" destOrd="0" presId="urn:microsoft.com/office/officeart/2005/8/layout/pList1"/>
    <dgm:cxn modelId="{782BCA34-41C3-43F3-9D15-EECD20CCD8EA}" type="presParOf" srcId="{F238A2A0-A1E8-4DFD-A055-BEF1D4BD279C}" destId="{F4277D1D-E30F-4A3F-A665-9FBF6A16566F}" srcOrd="2" destOrd="0" presId="urn:microsoft.com/office/officeart/2005/8/layout/pList1"/>
    <dgm:cxn modelId="{5E7FC60D-1F22-4ABF-81A4-ABA7FB85D951}" type="presParOf" srcId="{F4277D1D-E30F-4A3F-A665-9FBF6A16566F}" destId="{B79C3EB0-BCD9-4D8E-95C5-E6B6D5860A97}" srcOrd="0" destOrd="0" presId="urn:microsoft.com/office/officeart/2005/8/layout/pList1"/>
    <dgm:cxn modelId="{D96245B9-1515-40F8-A8AD-6675DF53DAC8}" type="presParOf" srcId="{F4277D1D-E30F-4A3F-A665-9FBF6A16566F}" destId="{15AC71B6-3BC9-4C79-AFB3-CB7A426DDC60}" srcOrd="1" destOrd="0" presId="urn:microsoft.com/office/officeart/2005/8/layout/pList1"/>
    <dgm:cxn modelId="{8BDBA4B8-6835-47F5-9F6F-E8F99ABF62E6}" type="presParOf" srcId="{F238A2A0-A1E8-4DFD-A055-BEF1D4BD279C}" destId="{30F1BC4D-E788-4AE3-9192-DE2D1024E922}" srcOrd="3" destOrd="0" presId="urn:microsoft.com/office/officeart/2005/8/layout/pList1"/>
    <dgm:cxn modelId="{B2B5E471-1895-426A-8780-2FFDAE92813D}" type="presParOf" srcId="{F238A2A0-A1E8-4DFD-A055-BEF1D4BD279C}" destId="{98E9B772-539F-46FC-8A4E-9A09EE4ED58F}" srcOrd="4" destOrd="0" presId="urn:microsoft.com/office/officeart/2005/8/layout/pList1"/>
    <dgm:cxn modelId="{9CF40172-726D-4314-9857-497B19FEF3DC}" type="presParOf" srcId="{98E9B772-539F-46FC-8A4E-9A09EE4ED58F}" destId="{3FF6E879-AD95-4D60-9E81-F847E27A7A81}" srcOrd="0" destOrd="0" presId="urn:microsoft.com/office/officeart/2005/8/layout/pList1"/>
    <dgm:cxn modelId="{DA78018E-284B-4950-9F1D-A53D20D4ED8A}" type="presParOf" srcId="{98E9B772-539F-46FC-8A4E-9A09EE4ED58F}" destId="{0FD0537D-72A3-4D0F-B565-5EB77D4FD585}" srcOrd="1" destOrd="0" presId="urn:microsoft.com/office/officeart/2005/8/layout/pList1"/>
    <dgm:cxn modelId="{034B1224-9C6E-4703-ADE9-379217CB9E40}" type="presParOf" srcId="{F238A2A0-A1E8-4DFD-A055-BEF1D4BD279C}" destId="{3E8AA17E-E4C7-475E-B5C8-A60FE01A01FA}" srcOrd="5" destOrd="0" presId="urn:microsoft.com/office/officeart/2005/8/layout/pList1"/>
    <dgm:cxn modelId="{BDF2246F-6DE4-4D61-A260-910B26AC082E}" type="presParOf" srcId="{F238A2A0-A1E8-4DFD-A055-BEF1D4BD279C}" destId="{584ECCE7-0C1A-40A7-8FE4-437D9A2A712D}" srcOrd="6" destOrd="0" presId="urn:microsoft.com/office/officeart/2005/8/layout/pList1"/>
    <dgm:cxn modelId="{097F1854-F254-4CA6-BC9B-4E3F9F07744C}" type="presParOf" srcId="{584ECCE7-0C1A-40A7-8FE4-437D9A2A712D}" destId="{AF5B0016-D726-4FBA-81C6-44FDA8E74C15}" srcOrd="0" destOrd="0" presId="urn:microsoft.com/office/officeart/2005/8/layout/pList1"/>
    <dgm:cxn modelId="{E9D33745-A7F7-4B7D-9527-A37E7863A0B4}" type="presParOf" srcId="{584ECCE7-0C1A-40A7-8FE4-437D9A2A712D}" destId="{778FB42E-3A25-47AD-8730-7BD370021B3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60949-9E3C-4A5B-A29D-3E51E9F25FEC}">
      <dsp:nvSpPr>
        <dsp:cNvPr id="0" name=""/>
        <dsp:cNvSpPr/>
      </dsp:nvSpPr>
      <dsp:spPr>
        <a:xfrm>
          <a:off x="1062166" y="1230610"/>
          <a:ext cx="2375123" cy="23752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100" kern="1200" dirty="0"/>
        </a:p>
      </dsp:txBody>
      <dsp:txXfrm>
        <a:off x="1409995" y="1578456"/>
        <a:ext cx="1679465" cy="1679548"/>
      </dsp:txXfrm>
    </dsp:sp>
    <dsp:sp modelId="{6AE24E52-BDC8-4B1F-AED7-220CB9A276C5}">
      <dsp:nvSpPr>
        <dsp:cNvPr id="0" name=""/>
        <dsp:cNvSpPr/>
      </dsp:nvSpPr>
      <dsp:spPr>
        <a:xfrm>
          <a:off x="417805" y="0"/>
          <a:ext cx="4787856" cy="499105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4">
            <a:hueOff val="2076520"/>
            <a:satOff val="-5490"/>
            <a:lumOff val="-2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55E3E-77DC-446E-B117-034887604038}">
      <dsp:nvSpPr>
        <dsp:cNvPr id="0" name=""/>
        <dsp:cNvSpPr/>
      </dsp:nvSpPr>
      <dsp:spPr>
        <a:xfrm>
          <a:off x="3943235" y="420745"/>
          <a:ext cx="1272362" cy="12727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20218-950B-47F6-9191-513F55FCECC7}">
      <dsp:nvSpPr>
        <dsp:cNvPr id="0" name=""/>
        <dsp:cNvSpPr/>
      </dsp:nvSpPr>
      <dsp:spPr>
        <a:xfrm>
          <a:off x="5294275" y="432980"/>
          <a:ext cx="2280663" cy="123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Arial" panose="020B0604020202020204" pitchFamily="34" charset="0"/>
            <a:buNone/>
          </a:pPr>
          <a:r>
            <a:rPr lang="hr-HR" sz="1600" kern="1200" dirty="0">
              <a:latin typeface="Candara" panose="020E0502030303020204" pitchFamily="34" charset="0"/>
            </a:rPr>
            <a:t>Zabranjeno je odbacivanje otpada u okoliš</a:t>
          </a:r>
          <a:r>
            <a:rPr lang="en-GB" sz="1600" kern="1200" dirty="0">
              <a:latin typeface="Candara" panose="020E0502030303020204" pitchFamily="34" charset="0"/>
            </a:rPr>
            <a:t> !</a:t>
          </a:r>
          <a:endParaRPr lang="en-GB" sz="1600" kern="1200" dirty="0"/>
        </a:p>
      </dsp:txBody>
      <dsp:txXfrm>
        <a:off x="5294275" y="432980"/>
        <a:ext cx="2280663" cy="1231791"/>
      </dsp:txXfrm>
    </dsp:sp>
    <dsp:sp modelId="{EA483E2A-4911-4A21-AD97-0F7EF00D0C80}">
      <dsp:nvSpPr>
        <dsp:cNvPr id="0" name=""/>
        <dsp:cNvSpPr/>
      </dsp:nvSpPr>
      <dsp:spPr>
        <a:xfrm>
          <a:off x="4435007" y="1868649"/>
          <a:ext cx="1272362" cy="12727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4ACAF6-EE8B-4DB3-AF10-43D3FE01364B}">
      <dsp:nvSpPr>
        <dsp:cNvPr id="0" name=""/>
        <dsp:cNvSpPr/>
      </dsp:nvSpPr>
      <dsp:spPr>
        <a:xfrm>
          <a:off x="5699719" y="1886616"/>
          <a:ext cx="1925616" cy="123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Arial" panose="020B0604020202020204" pitchFamily="34" charset="0"/>
            <a:buNone/>
          </a:pPr>
          <a:r>
            <a:rPr lang="hr-HR" sz="1400" kern="1200" dirty="0">
              <a:latin typeface="Candara" panose="020E0502030303020204" pitchFamily="34" charset="0"/>
            </a:rPr>
            <a:t>Zabranjeno je miješanje odvojeno prikupljenog biootpada s drugim vrstama otpada</a:t>
          </a:r>
          <a:endParaRPr lang="en-GB" sz="1400" kern="1200" dirty="0"/>
        </a:p>
      </dsp:txBody>
      <dsp:txXfrm>
        <a:off x="5699719" y="1886616"/>
        <a:ext cx="1925616" cy="1231791"/>
      </dsp:txXfrm>
    </dsp:sp>
    <dsp:sp modelId="{283EB5F8-67FE-43AC-B4E3-D642ACE8AEF2}">
      <dsp:nvSpPr>
        <dsp:cNvPr id="0" name=""/>
        <dsp:cNvSpPr/>
      </dsp:nvSpPr>
      <dsp:spPr>
        <a:xfrm>
          <a:off x="3903244" y="3249325"/>
          <a:ext cx="1272362" cy="127271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8ACBA-D92A-4102-A5ED-592B10BBC08E}">
      <dsp:nvSpPr>
        <dsp:cNvPr id="0" name=""/>
        <dsp:cNvSpPr/>
      </dsp:nvSpPr>
      <dsp:spPr>
        <a:xfrm>
          <a:off x="5401255" y="3392212"/>
          <a:ext cx="2541630" cy="1231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Arial" panose="020B0604020202020204" pitchFamily="34" charset="0"/>
            <a:buNone/>
          </a:pPr>
          <a:r>
            <a:rPr lang="hr-HR" sz="1400" kern="1200" dirty="0">
              <a:latin typeface="Candara" panose="020E0502030303020204" pitchFamily="34" charset="0"/>
            </a:rPr>
            <a:t>Zabranjeno je paljenje otpada u okolišu, na moru, biljnog otpada iz poljoprivrede i šumarstva, otpada koji je odvojeno sakupljen radi pripreme za ponovnu uporabu ili recikliranja</a:t>
          </a:r>
          <a:endParaRPr lang="en-GB" sz="1400" kern="1200" dirty="0"/>
        </a:p>
      </dsp:txBody>
      <dsp:txXfrm>
        <a:off x="5401255" y="3392212"/>
        <a:ext cx="2541630" cy="1231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E8018-B53D-498F-A0B7-C77A96FC8740}">
      <dsp:nvSpPr>
        <dsp:cNvPr id="0" name=""/>
        <dsp:cNvSpPr/>
      </dsp:nvSpPr>
      <dsp:spPr>
        <a:xfrm>
          <a:off x="5630" y="759636"/>
          <a:ext cx="2679317" cy="184604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7D26C-F62F-4DF6-AD62-C4CC5732AE2D}">
      <dsp:nvSpPr>
        <dsp:cNvPr id="0" name=""/>
        <dsp:cNvSpPr/>
      </dsp:nvSpPr>
      <dsp:spPr>
        <a:xfrm>
          <a:off x="5630" y="2605686"/>
          <a:ext cx="2679317" cy="994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bg1"/>
              </a:solidFill>
            </a:rPr>
            <a:t>Uštede u kućanstvu</a:t>
          </a:r>
          <a:endParaRPr lang="en-GB" sz="2600" kern="1200" dirty="0">
            <a:solidFill>
              <a:schemeClr val="bg1"/>
            </a:solidFill>
          </a:endParaRPr>
        </a:p>
      </dsp:txBody>
      <dsp:txXfrm>
        <a:off x="5630" y="2605686"/>
        <a:ext cx="2679317" cy="994026"/>
      </dsp:txXfrm>
    </dsp:sp>
    <dsp:sp modelId="{B79C3EB0-BCD9-4D8E-95C5-E6B6D5860A97}">
      <dsp:nvSpPr>
        <dsp:cNvPr id="0" name=""/>
        <dsp:cNvSpPr/>
      </dsp:nvSpPr>
      <dsp:spPr>
        <a:xfrm>
          <a:off x="2952991" y="759636"/>
          <a:ext cx="2679317" cy="184604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C71B6-3BC9-4C79-AFB3-CB7A426DDC60}">
      <dsp:nvSpPr>
        <dsp:cNvPr id="0" name=""/>
        <dsp:cNvSpPr/>
      </dsp:nvSpPr>
      <dsp:spPr>
        <a:xfrm>
          <a:off x="2952991" y="2605686"/>
          <a:ext cx="2679317" cy="994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Otvaranje novih radnih mjesta</a:t>
          </a:r>
          <a:endParaRPr lang="en-GB" sz="2100" kern="1200" dirty="0">
            <a:solidFill>
              <a:srgbClr val="FFFFFF"/>
            </a:solidFill>
            <a:latin typeface="Gill Sans Nova Light"/>
            <a:ea typeface="+mn-ea"/>
            <a:cs typeface="+mn-cs"/>
          </a:endParaRPr>
        </a:p>
      </dsp:txBody>
      <dsp:txXfrm>
        <a:off x="2952991" y="2605686"/>
        <a:ext cx="2679317" cy="994026"/>
      </dsp:txXfrm>
    </dsp:sp>
    <dsp:sp modelId="{3FF6E879-AD95-4D60-9E81-F847E27A7A81}">
      <dsp:nvSpPr>
        <dsp:cNvPr id="0" name=""/>
        <dsp:cNvSpPr/>
      </dsp:nvSpPr>
      <dsp:spPr>
        <a:xfrm>
          <a:off x="5900353" y="759636"/>
          <a:ext cx="2679317" cy="184604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0537D-72A3-4D0F-B565-5EB77D4FD585}">
      <dsp:nvSpPr>
        <dsp:cNvPr id="0" name=""/>
        <dsp:cNvSpPr/>
      </dsp:nvSpPr>
      <dsp:spPr>
        <a:xfrm>
          <a:off x="5900353" y="2605686"/>
          <a:ext cx="2679317" cy="994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Pozitivan učinak na okoliš i ljudsko zdravlje</a:t>
          </a:r>
          <a:endParaRPr lang="en-GB" sz="2100" kern="1200" dirty="0">
            <a:solidFill>
              <a:srgbClr val="FFFFFF"/>
            </a:solidFill>
            <a:latin typeface="Gill Sans Nova Light"/>
            <a:ea typeface="+mn-ea"/>
            <a:cs typeface="+mn-cs"/>
          </a:endParaRPr>
        </a:p>
      </dsp:txBody>
      <dsp:txXfrm>
        <a:off x="5900353" y="2605686"/>
        <a:ext cx="2679317" cy="994026"/>
      </dsp:txXfrm>
    </dsp:sp>
    <dsp:sp modelId="{AF5B0016-D726-4FBA-81C6-44FDA8E74C15}">
      <dsp:nvSpPr>
        <dsp:cNvPr id="0" name=""/>
        <dsp:cNvSpPr/>
      </dsp:nvSpPr>
      <dsp:spPr>
        <a:xfrm>
          <a:off x="8853341" y="759636"/>
          <a:ext cx="2679317" cy="184604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FB42E-3A25-47AD-8730-7BD370021B36}">
      <dsp:nvSpPr>
        <dsp:cNvPr id="0" name=""/>
        <dsp:cNvSpPr/>
      </dsp:nvSpPr>
      <dsp:spPr>
        <a:xfrm>
          <a:off x="8847715" y="2605686"/>
          <a:ext cx="2679317" cy="994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Postizanje ciljeva E</a:t>
          </a:r>
          <a:r>
            <a:rPr lang="en-GB" sz="2100" kern="1200" dirty="0">
              <a:solidFill>
                <a:srgbClr val="FFFFFF"/>
              </a:solidFill>
              <a:latin typeface="Gill Sans Nova Light"/>
              <a:ea typeface="+mn-ea"/>
              <a:cs typeface="+mn-cs"/>
            </a:rPr>
            <a:t>U</a:t>
          </a:r>
          <a:endParaRPr lang="hr-HR" sz="2100" kern="1200" dirty="0">
            <a:solidFill>
              <a:srgbClr val="FFFFFF"/>
            </a:solidFill>
            <a:latin typeface="Gill Sans Nova Light"/>
            <a:ea typeface="+mn-ea"/>
            <a:cs typeface="+mn-cs"/>
          </a:endParaRPr>
        </a:p>
      </dsp:txBody>
      <dsp:txXfrm>
        <a:off x="8847715" y="2605686"/>
        <a:ext cx="2679317" cy="994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FD913024-4032-4B4F-8680-09D5E08EDB6E}" type="datetimeFigureOut">
              <a:rPr lang="en-GB" smtClean="0"/>
              <a:t>12/02/2024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49E357A0-8177-46BC-BFCE-19D99E3453C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F2AE225E-43E0-7047-8ADB-DD9EBB41B4D0}" type="datetimeFigureOut">
              <a:rPr lang="en-GB" noProof="0" smtClean="0"/>
              <a:t>12/02/2024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GB"/>
            </a:defPPr>
          </a:lstStyle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GB"/>
            </a:def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7C366290-4595-5745-A50F-D5EC13BAC60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58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85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10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346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768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73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noProof="0" smtClean="0"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0426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Odlagalište</a:t>
            </a:r>
            <a:r>
              <a:rPr lang="en-GB" dirty="0"/>
              <a:t> „Doline“ </a:t>
            </a:r>
            <a:r>
              <a:rPr lang="en-GB" dirty="0" err="1"/>
              <a:t>koristi</a:t>
            </a:r>
            <a:r>
              <a:rPr lang="en-GB" dirty="0"/>
              <a:t> se za </a:t>
            </a:r>
            <a:r>
              <a:rPr lang="en-GB" dirty="0" err="1"/>
              <a:t>odlaganje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s </a:t>
            </a:r>
            <a:r>
              <a:rPr lang="en-GB" dirty="0" err="1"/>
              <a:t>područja</a:t>
            </a:r>
            <a:r>
              <a:rPr lang="en-GB" dirty="0"/>
              <a:t> </a:t>
            </a:r>
            <a:r>
              <a:rPr lang="en-GB" dirty="0" err="1"/>
              <a:t>Grada</a:t>
            </a:r>
            <a:r>
              <a:rPr lang="en-GB" dirty="0"/>
              <a:t> </a:t>
            </a:r>
            <a:r>
              <a:rPr lang="en-GB" dirty="0" err="1"/>
              <a:t>Bjelovara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općina</a:t>
            </a:r>
            <a:r>
              <a:rPr lang="en-GB" dirty="0"/>
              <a:t>: Nova </a:t>
            </a:r>
            <a:r>
              <a:rPr lang="en-GB" dirty="0" err="1"/>
              <a:t>Rača</a:t>
            </a:r>
            <a:r>
              <a:rPr lang="en-GB" dirty="0"/>
              <a:t>, </a:t>
            </a:r>
            <a:r>
              <a:rPr lang="en-GB" dirty="0" err="1"/>
              <a:t>Kapela</a:t>
            </a:r>
            <a:r>
              <a:rPr lang="en-GB" dirty="0"/>
              <a:t>, </a:t>
            </a:r>
            <a:r>
              <a:rPr lang="en-GB" dirty="0" err="1"/>
              <a:t>Rovišće</a:t>
            </a:r>
            <a:r>
              <a:rPr lang="en-GB" dirty="0"/>
              <a:t>, </a:t>
            </a:r>
            <a:r>
              <a:rPr lang="en-GB" dirty="0" err="1"/>
              <a:t>Šandrovac</a:t>
            </a:r>
            <a:r>
              <a:rPr lang="en-GB" dirty="0"/>
              <a:t>, Severin, Velika </a:t>
            </a:r>
            <a:r>
              <a:rPr lang="en-GB" dirty="0" err="1"/>
              <a:t>Pisanica</a:t>
            </a:r>
            <a:r>
              <a:rPr lang="en-GB" dirty="0"/>
              <a:t>, </a:t>
            </a:r>
            <a:r>
              <a:rPr lang="en-GB" dirty="0" err="1"/>
              <a:t>Veliko</a:t>
            </a:r>
            <a:r>
              <a:rPr lang="en-GB" dirty="0"/>
              <a:t> </a:t>
            </a:r>
            <a:r>
              <a:rPr lang="en-GB" dirty="0" err="1"/>
              <a:t>Trojstvo</a:t>
            </a:r>
            <a:r>
              <a:rPr lang="en-GB" dirty="0"/>
              <a:t> i </a:t>
            </a:r>
            <a:r>
              <a:rPr lang="en-GB" dirty="0" err="1"/>
              <a:t>Zrinski</a:t>
            </a:r>
            <a:r>
              <a:rPr lang="en-GB" dirty="0"/>
              <a:t> </a:t>
            </a:r>
            <a:r>
              <a:rPr lang="en-GB" dirty="0" err="1"/>
              <a:t>Topolovac</a:t>
            </a:r>
            <a:r>
              <a:rPr lang="en-GB" dirty="0"/>
              <a:t>. Prikupljanje </a:t>
            </a:r>
            <a:r>
              <a:rPr lang="en-GB" dirty="0" err="1"/>
              <a:t>komunalnog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Općine</a:t>
            </a:r>
            <a:r>
              <a:rPr lang="en-GB" dirty="0"/>
              <a:t> </a:t>
            </a:r>
            <a:r>
              <a:rPr lang="en-GB" dirty="0" err="1"/>
              <a:t>Zrinski</a:t>
            </a:r>
            <a:r>
              <a:rPr lang="en-GB" dirty="0"/>
              <a:t> </a:t>
            </a:r>
            <a:r>
              <a:rPr lang="en-GB" dirty="0" err="1"/>
              <a:t>Topolovac</a:t>
            </a:r>
            <a:r>
              <a:rPr lang="en-GB" dirty="0"/>
              <a:t>, </a:t>
            </a:r>
            <a:r>
              <a:rPr lang="en-GB" dirty="0" err="1"/>
              <a:t>tjedno</a:t>
            </a:r>
            <a:r>
              <a:rPr lang="en-GB" dirty="0"/>
              <a:t> </a:t>
            </a:r>
            <a:r>
              <a:rPr lang="en-GB" dirty="0" err="1"/>
              <a:t>jednom</a:t>
            </a:r>
            <a:r>
              <a:rPr lang="en-GB" dirty="0"/>
              <a:t> (</a:t>
            </a:r>
            <a:r>
              <a:rPr lang="en-GB" dirty="0" err="1"/>
              <a:t>utorkom</a:t>
            </a:r>
            <a:r>
              <a:rPr lang="en-GB" dirty="0"/>
              <a:t>) </a:t>
            </a:r>
            <a:r>
              <a:rPr lang="en-GB" dirty="0" err="1"/>
              <a:t>vrši</a:t>
            </a:r>
            <a:r>
              <a:rPr lang="en-GB" dirty="0"/>
              <a:t> DJU </a:t>
            </a:r>
            <a:r>
              <a:rPr lang="en-GB" dirty="0" err="1"/>
              <a:t>tvrtka</a:t>
            </a:r>
            <a:r>
              <a:rPr lang="en-GB" dirty="0"/>
              <a:t> „</a:t>
            </a:r>
            <a:r>
              <a:rPr lang="en-GB" dirty="0" err="1"/>
              <a:t>Komunalac</a:t>
            </a:r>
            <a:r>
              <a:rPr lang="en-GB" dirty="0"/>
              <a:t>“ d.o.o., </a:t>
            </a:r>
            <a:r>
              <a:rPr lang="en-GB" dirty="0" err="1"/>
              <a:t>Bjelovar</a:t>
            </a:r>
            <a:r>
              <a:rPr lang="en-GB" dirty="0"/>
              <a:t>. Sav </a:t>
            </a:r>
            <a:r>
              <a:rPr lang="en-GB" dirty="0" err="1"/>
              <a:t>prikupljeni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 </a:t>
            </a:r>
            <a:r>
              <a:rPr lang="en-GB" dirty="0" err="1"/>
              <a:t>odvozi</a:t>
            </a:r>
            <a:r>
              <a:rPr lang="en-GB" dirty="0"/>
              <a:t> se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uređeno</a:t>
            </a:r>
            <a:r>
              <a:rPr lang="en-GB" dirty="0"/>
              <a:t> </a:t>
            </a:r>
            <a:r>
              <a:rPr lang="en-GB" dirty="0" err="1"/>
              <a:t>odlagalište</a:t>
            </a:r>
            <a:r>
              <a:rPr lang="en-GB" dirty="0"/>
              <a:t> </a:t>
            </a:r>
            <a:r>
              <a:rPr lang="en-GB" dirty="0" err="1"/>
              <a:t>neopasnog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„Doline“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/>
              <a:t>nalazi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Grada</a:t>
            </a:r>
            <a:r>
              <a:rPr lang="en-GB" dirty="0"/>
              <a:t> </a:t>
            </a:r>
            <a:r>
              <a:rPr lang="en-GB" dirty="0" err="1"/>
              <a:t>Bjelovara</a:t>
            </a:r>
            <a:r>
              <a:rPr lang="en-GB"/>
              <a:t>. </a:t>
            </a:r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noProof="0" smtClean="0"/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5195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93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53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7C366290-4595-5745-A50F-D5EC13BAC60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729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89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64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891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8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87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71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83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lang="en-GB" sz="60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en-GB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cap="none" baseline="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800"/>
            </a:lvl2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n-GB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GB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GB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GB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11347" y="-48987"/>
            <a:ext cx="6096000" cy="6363866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rtlCol="0" anchor="b"/>
          <a:lstStyle>
            <a:lvl1pPr algn="ctr">
              <a:defRPr lang="en-GB" sz="60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en-GB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GB" sz="32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GB" sz="3200"/>
            </a:lvl1pPr>
            <a:lvl2pPr>
              <a:defRPr lang="en-GB" sz="2800"/>
            </a:lvl2pPr>
            <a:lvl3pPr>
              <a:defRPr lang="en-GB" sz="2400"/>
            </a:lvl3pPr>
            <a:lvl4pPr>
              <a:defRPr lang="en-GB" sz="2000"/>
            </a:lvl4pPr>
            <a:lvl5pPr>
              <a:defRPr lang="en-GB" sz="2000"/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GB" sz="16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 rtlCol="0"/>
          <a:lstStyle>
            <a:lvl1pPr algn="ctr">
              <a:defRPr lang="en-GB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 rtlCol="0"/>
          <a:lstStyle>
            <a:lvl1pPr marL="0" indent="0" algn="r">
              <a:buNone/>
              <a:defRPr lang="en-GB" sz="2400" cap="all" baseline="0"/>
            </a:lvl1pPr>
            <a:lvl2pPr marL="457200" indent="0" algn="r">
              <a:buNone/>
              <a:defRPr lang="en-GB" sz="1800">
                <a:latin typeface="+mj-lt"/>
              </a:defRPr>
            </a:lvl2pPr>
            <a:lvl3pPr marL="914400" indent="0" algn="r">
              <a:buNone/>
              <a:defRPr lang="en-GB"/>
            </a:lvl3pPr>
            <a:lvl4pPr marL="1371600" indent="0" algn="r">
              <a:buNone/>
              <a:defRPr lang="en-GB"/>
            </a:lvl4pPr>
            <a:lvl5pPr marL="1828800" indent="0" algn="r">
              <a:buNone/>
              <a:defRPr lang="en-GB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rtlCol="0" anchor="b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7232" y="0"/>
            <a:ext cx="5914768" cy="426308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87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rtlCol="0" anchor="b"/>
          <a:lstStyle>
            <a:lvl1pPr>
              <a:defRPr lang="en-GB"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accent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6821" y="6417912"/>
            <a:ext cx="987552" cy="31089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n-GB" sz="4800"/>
            </a:lvl1pPr>
          </a:lstStyle>
          <a:p>
            <a:pPr rtl="0"/>
            <a:r>
              <a:rPr lang="en-GB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4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 rtlCol="0"/>
          <a:lstStyle>
            <a:lvl1pPr algn="ctr">
              <a:defRPr lang="en-GB" sz="2400" cap="all" baseline="0">
                <a:latin typeface="Gill Sans Nova" panose="020B0602020104020203" pitchFamily="34" charset="0"/>
              </a:defRPr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</a:lstStyle>
          <a:p>
            <a:pPr lvl="0" rtl="0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fld id="{58FB4751-880F-D840-AAA9-3A15815CC99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68" r:id="rId4"/>
    <p:sldLayoutId id="2147483651" r:id="rId5"/>
    <p:sldLayoutId id="2147483659" r:id="rId6"/>
    <p:sldLayoutId id="2147483660" r:id="rId7"/>
    <p:sldLayoutId id="2147483664" r:id="rId8"/>
    <p:sldLayoutId id="2147483661" r:id="rId9"/>
    <p:sldLayoutId id="2147483662" r:id="rId10"/>
    <p:sldLayoutId id="2147483663" r:id="rId11"/>
    <p:sldLayoutId id="2147483654" r:id="rId12"/>
    <p:sldLayoutId id="2147483653" r:id="rId13"/>
    <p:sldLayoutId id="2147483667" r:id="rId14"/>
    <p:sldLayoutId id="2147483665" r:id="rId15"/>
    <p:sldLayoutId id="2147483666" r:id="rId16"/>
    <p:sldLayoutId id="2147483652" r:id="rId17"/>
    <p:sldLayoutId id="2147483655" r:id="rId18"/>
    <p:sldLayoutId id="2147483656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image" Target="../media/image4.jp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5.png"/><Relationship Id="rId4" Type="http://schemas.openxmlformats.org/officeDocument/2006/relationships/diagramData" Target="../diagrams/data2.xml"/><Relationship Id="rId9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hyperlink" Target="mailto:komunalaczrinski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.emf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sv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502" y="1986042"/>
            <a:ext cx="9144000" cy="238760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pl-PL" sz="5400"/>
              <a:t>Kako </a:t>
            </a:r>
            <a:r>
              <a:rPr lang="en-GB" sz="5400"/>
              <a:t>učinkovito</a:t>
            </a:r>
            <a:r>
              <a:rPr lang="pl-PL" sz="5400"/>
              <a:t> gospodariti komunalnim otpadom?</a:t>
            </a:r>
            <a:endParaRPr lang="pl-PL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3978" y="4871958"/>
            <a:ext cx="4889500" cy="71424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b="1">
                <a:solidFill>
                  <a:schemeClr val="tx1"/>
                </a:solidFill>
              </a:rPr>
              <a:t>Ivona Hulenić</a:t>
            </a:r>
            <a:r>
              <a:rPr lang="en-GB">
                <a:solidFill>
                  <a:schemeClr val="tx1"/>
                </a:solidFill>
              </a:rPr>
              <a:t>, mag.ing.cheming.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1BC2FD-AC30-3358-7FC7-D439E8CEC35A}"/>
              </a:ext>
            </a:extLst>
          </p:cNvPr>
          <p:cNvSpPr txBox="1">
            <a:spLocks/>
          </p:cNvSpPr>
          <p:nvPr/>
        </p:nvSpPr>
        <p:spPr>
          <a:xfrm>
            <a:off x="2415320" y="6004552"/>
            <a:ext cx="4626817" cy="57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000000"/>
                </a:solidFill>
              </a:rPr>
              <a:t>Općina </a:t>
            </a:r>
            <a:r>
              <a:rPr lang="en-GB" sz="1800" b="1" dirty="0" err="1">
                <a:solidFill>
                  <a:srgbClr val="000000"/>
                </a:solidFill>
              </a:rPr>
              <a:t>Zrinski</a:t>
            </a: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en-GB" sz="1800" b="1" dirty="0" err="1">
                <a:solidFill>
                  <a:srgbClr val="000000"/>
                </a:solidFill>
              </a:rPr>
              <a:t>Topolovac</a:t>
            </a:r>
            <a:r>
              <a:rPr lang="en-GB" sz="1800" b="1" dirty="0">
                <a:solidFill>
                  <a:srgbClr val="000000"/>
                </a:solidFill>
              </a:rPr>
              <a:t>, 8. </a:t>
            </a:r>
            <a:r>
              <a:rPr lang="en-GB" sz="1800" b="1" dirty="0" err="1">
                <a:solidFill>
                  <a:srgbClr val="000000"/>
                </a:solidFill>
              </a:rPr>
              <a:t>veljače</a:t>
            </a:r>
            <a:r>
              <a:rPr lang="en-GB" sz="1800" b="1" dirty="0">
                <a:solidFill>
                  <a:srgbClr val="000000"/>
                </a:solidFill>
              </a:rPr>
              <a:t> 2024.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91E8B6-FDC3-B165-5BCE-BF7FDE8C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320" y="600501"/>
            <a:ext cx="4888364" cy="729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4B016-C88F-F5AC-17E4-86173FB64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17" y="5586204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75" y="539351"/>
            <a:ext cx="7893752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Sprječavanje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nastanka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otpada</a:t>
            </a:r>
            <a:endParaRPr lang="en-GB" sz="4100" dirty="0">
              <a:latin typeface="Sagona Book" panose="020F0502020204030204" pitchFamily="34" charset="0"/>
              <a:cs typeface="Sagona Book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C315F0-3509-504F-1A50-91906A47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65" y="2041797"/>
            <a:ext cx="5519928" cy="4276852"/>
          </a:xfrm>
        </p:spPr>
        <p:txBody>
          <a:bodyPr>
            <a:normAutofit/>
          </a:bodyPr>
          <a:lstStyle/>
          <a:p>
            <a:r>
              <a:rPr lang="en-GB" sz="2000" dirty="0"/>
              <a:t>…s </a:t>
            </a:r>
            <a:r>
              <a:rPr lang="en-GB" sz="2000" dirty="0" err="1"/>
              <a:t>ciljem</a:t>
            </a:r>
            <a:r>
              <a:rPr lang="en-GB" sz="2000" dirty="0"/>
              <a:t> </a:t>
            </a:r>
            <a:r>
              <a:rPr lang="en-GB" sz="2000" dirty="0" err="1"/>
              <a:t>što</a:t>
            </a:r>
            <a:r>
              <a:rPr lang="en-GB" sz="2000" dirty="0"/>
              <a:t> je </a:t>
            </a:r>
            <a:r>
              <a:rPr lang="en-GB" sz="2000" dirty="0" err="1"/>
              <a:t>dulje</a:t>
            </a:r>
            <a:r>
              <a:rPr lang="en-GB" sz="2000" dirty="0"/>
              <a:t> </a:t>
            </a:r>
            <a:r>
              <a:rPr lang="en-GB" sz="2000" dirty="0" err="1"/>
              <a:t>mogućeg</a:t>
            </a:r>
            <a:r>
              <a:rPr lang="en-GB" sz="2000" dirty="0"/>
              <a:t> </a:t>
            </a:r>
            <a:r>
              <a:rPr lang="en-GB" sz="2000" dirty="0" err="1"/>
              <a:t>zadržavanja</a:t>
            </a:r>
            <a:r>
              <a:rPr lang="en-GB" sz="2000" dirty="0"/>
              <a:t> </a:t>
            </a:r>
            <a:r>
              <a:rPr lang="en-GB" sz="2000" dirty="0" err="1"/>
              <a:t>proizvoda</a:t>
            </a:r>
            <a:r>
              <a:rPr lang="en-GB" sz="2000" dirty="0"/>
              <a:t> u </a:t>
            </a:r>
            <a:r>
              <a:rPr lang="en-GB" sz="2000" dirty="0" err="1"/>
              <a:t>ciklusu</a:t>
            </a:r>
            <a:r>
              <a:rPr lang="en-GB" sz="2000" dirty="0"/>
              <a:t> </a:t>
            </a:r>
            <a:r>
              <a:rPr lang="en-GB" sz="2000" dirty="0" err="1"/>
              <a:t>kruženja</a:t>
            </a:r>
            <a:r>
              <a:rPr lang="en-GB" sz="2000" dirty="0"/>
              <a:t> </a:t>
            </a:r>
            <a:r>
              <a:rPr lang="en-GB" sz="2000" dirty="0" err="1"/>
              <a:t>tvari</a:t>
            </a:r>
            <a:r>
              <a:rPr lang="en-GB" sz="2000" dirty="0"/>
              <a:t> (i </a:t>
            </a:r>
            <a:r>
              <a:rPr lang="en-GB" sz="2000" dirty="0" err="1"/>
              <a:t>energije</a:t>
            </a:r>
            <a:r>
              <a:rPr lang="en-GB" sz="2000" dirty="0"/>
              <a:t>)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stvaranja</a:t>
            </a:r>
            <a:r>
              <a:rPr lang="en-GB" sz="2000" dirty="0"/>
              <a:t> </a:t>
            </a:r>
            <a:r>
              <a:rPr lang="en-GB" sz="2000" dirty="0" err="1"/>
              <a:t>dodatne</a:t>
            </a:r>
            <a:r>
              <a:rPr lang="en-GB" sz="2000" dirty="0"/>
              <a:t> </a:t>
            </a:r>
            <a:r>
              <a:rPr lang="en-GB" sz="2000" dirty="0" err="1"/>
              <a:t>vrijednosti</a:t>
            </a:r>
            <a:r>
              <a:rPr lang="en-GB" sz="2000" dirty="0"/>
              <a:t> </a:t>
            </a:r>
            <a:r>
              <a:rPr lang="en-GB" sz="2000" dirty="0" err="1"/>
              <a:t>proizvoda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r>
              <a:rPr lang="en-GB" sz="2000" dirty="0" err="1"/>
              <a:t>Smanjenje</a:t>
            </a:r>
            <a:r>
              <a:rPr lang="en-GB" sz="2000" dirty="0"/>
              <a:t> </a:t>
            </a:r>
            <a:r>
              <a:rPr lang="en-GB" sz="2000" dirty="0" err="1"/>
              <a:t>štetnog</a:t>
            </a:r>
            <a:r>
              <a:rPr lang="en-GB" sz="2000" dirty="0"/>
              <a:t>  </a:t>
            </a:r>
            <a:r>
              <a:rPr lang="en-GB" sz="2000" dirty="0" err="1"/>
              <a:t>utjecaja</a:t>
            </a:r>
            <a:r>
              <a:rPr lang="en-GB" sz="2000" dirty="0"/>
              <a:t> </a:t>
            </a:r>
            <a:r>
              <a:rPr lang="en-GB" sz="2000" dirty="0" err="1"/>
              <a:t>otpada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okoliš</a:t>
            </a:r>
            <a:r>
              <a:rPr lang="en-GB" sz="2000" dirty="0"/>
              <a:t> i </a:t>
            </a:r>
            <a:r>
              <a:rPr lang="en-GB" sz="2000" dirty="0" err="1"/>
              <a:t>ljudsko</a:t>
            </a:r>
            <a:r>
              <a:rPr lang="en-GB" sz="2000" dirty="0"/>
              <a:t> </a:t>
            </a:r>
            <a:r>
              <a:rPr lang="en-GB" sz="2000" dirty="0" err="1"/>
              <a:t>zdravlje</a:t>
            </a:r>
            <a:endParaRPr lang="en-GB" sz="2000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 err="1"/>
              <a:t>Moguće</a:t>
            </a:r>
            <a:r>
              <a:rPr lang="en-GB" b="1" dirty="0"/>
              <a:t> </a:t>
            </a:r>
            <a:r>
              <a:rPr lang="en-GB" b="1" dirty="0" err="1"/>
              <a:t>uštede</a:t>
            </a:r>
            <a:r>
              <a:rPr lang="en-GB" b="1" dirty="0"/>
              <a:t> u </a:t>
            </a:r>
            <a:r>
              <a:rPr lang="en-GB" b="1" dirty="0" err="1"/>
              <a:t>kućanstvu</a:t>
            </a:r>
            <a:r>
              <a:rPr lang="en-GB" b="1" dirty="0"/>
              <a:t>!</a:t>
            </a:r>
          </a:p>
          <a:p>
            <a:endParaRPr lang="en-GB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F5241E-C7EB-14C2-CA6C-F0F57FA9D38D}"/>
              </a:ext>
            </a:extLst>
          </p:cNvPr>
          <p:cNvSpPr txBox="1">
            <a:spLocks/>
          </p:cNvSpPr>
          <p:nvPr/>
        </p:nvSpPr>
        <p:spPr>
          <a:xfrm>
            <a:off x="6672072" y="2006346"/>
            <a:ext cx="551992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7CB1EF-1269-2871-EFBE-4EA67084A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1" b="11874"/>
          <a:stretch/>
        </p:blipFill>
        <p:spPr>
          <a:xfrm>
            <a:off x="5519929" y="3429000"/>
            <a:ext cx="4043537" cy="3244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9CA6C6F-04D1-D4AC-2D36-E6696DB0A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15402" b="3"/>
          <a:stretch/>
        </p:blipFill>
        <p:spPr>
          <a:xfrm>
            <a:off x="7959579" y="-2095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1C5BEE-1E4B-1F1E-5716-D7DBE00B6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B405A-C958-AE39-5812-D9C5494D5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75" y="1354593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70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F04042-0B24-998D-9420-9049DEF3A76D}"/>
              </a:ext>
            </a:extLst>
          </p:cNvPr>
          <p:cNvSpPr/>
          <p:nvPr/>
        </p:nvSpPr>
        <p:spPr>
          <a:xfrm>
            <a:off x="8258175" y="1380744"/>
            <a:ext cx="3933825" cy="52296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11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75" y="582613"/>
            <a:ext cx="10515600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Primjeri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sprječavanja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nastajanja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b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</a:b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otpada</a:t>
            </a:r>
            <a:endParaRPr lang="en-GB" sz="4100" dirty="0">
              <a:latin typeface="Sagona Book" panose="020F0502020204030204" pitchFamily="34" charset="0"/>
              <a:cs typeface="Sagona Book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C315F0-3509-504F-1A50-91906A47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63" y="1658181"/>
            <a:ext cx="7594878" cy="435691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Čistite</a:t>
            </a:r>
            <a:r>
              <a:rPr lang="en-GB" sz="2000" dirty="0"/>
              <a:t> </a:t>
            </a:r>
            <a:r>
              <a:rPr lang="en-GB" sz="2000" dirty="0" err="1"/>
              <a:t>manje</a:t>
            </a:r>
            <a:r>
              <a:rPr lang="en-GB" sz="2000" dirty="0"/>
              <a:t> </a:t>
            </a:r>
            <a:r>
              <a:rPr lang="en-GB" sz="2000" dirty="0" err="1"/>
              <a:t>štetnim</a:t>
            </a:r>
            <a:r>
              <a:rPr lang="en-GB" sz="2000" dirty="0"/>
              <a:t>, a </a:t>
            </a:r>
            <a:r>
              <a:rPr lang="en-GB" sz="2000" dirty="0" err="1"/>
              <a:t>ujedno</a:t>
            </a:r>
            <a:r>
              <a:rPr lang="en-GB" sz="2000" dirty="0"/>
              <a:t> i </a:t>
            </a:r>
            <a:r>
              <a:rPr lang="en-GB" sz="2000" dirty="0" err="1"/>
              <a:t>jeftinijim</a:t>
            </a:r>
            <a:r>
              <a:rPr lang="en-GB" sz="2000" dirty="0"/>
              <a:t> </a:t>
            </a:r>
            <a:r>
              <a:rPr lang="en-GB" sz="2000" dirty="0" err="1"/>
              <a:t>sredstvima</a:t>
            </a:r>
            <a:r>
              <a:rPr lang="en-GB" sz="2000" dirty="0"/>
              <a:t> (</a:t>
            </a:r>
            <a:r>
              <a:rPr lang="en-GB" sz="2000" dirty="0" err="1"/>
              <a:t>limunska</a:t>
            </a:r>
            <a:r>
              <a:rPr lang="en-GB" sz="2000" dirty="0"/>
              <a:t> </a:t>
            </a:r>
            <a:r>
              <a:rPr lang="en-GB" sz="2000" dirty="0" err="1"/>
              <a:t>kiselina</a:t>
            </a:r>
            <a:r>
              <a:rPr lang="en-GB" sz="2000" dirty="0"/>
              <a:t>, </a:t>
            </a:r>
            <a:r>
              <a:rPr lang="en-GB" sz="2000" dirty="0" err="1"/>
              <a:t>ocat</a:t>
            </a:r>
            <a:r>
              <a:rPr lang="en-GB" sz="2000" dirty="0"/>
              <a:t>, soda </a:t>
            </a:r>
            <a:r>
              <a:rPr lang="en-GB" sz="2000" dirty="0" err="1"/>
              <a:t>bikarbona</a:t>
            </a:r>
            <a:r>
              <a:rPr lang="en-GB" sz="20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Koristite</a:t>
            </a:r>
            <a:r>
              <a:rPr lang="en-GB" sz="2000" dirty="0"/>
              <a:t> </a:t>
            </a:r>
            <a:r>
              <a:rPr lang="en-GB" sz="2000" dirty="0" err="1"/>
              <a:t>platnene</a:t>
            </a:r>
            <a:r>
              <a:rPr lang="en-GB" sz="2000" dirty="0"/>
              <a:t> </a:t>
            </a:r>
            <a:r>
              <a:rPr lang="en-GB" sz="2000" dirty="0" err="1"/>
              <a:t>krpe</a:t>
            </a:r>
            <a:r>
              <a:rPr lang="en-GB" sz="2000" dirty="0"/>
              <a:t> </a:t>
            </a:r>
            <a:r>
              <a:rPr lang="en-GB" sz="2000" dirty="0" err="1"/>
              <a:t>umjesto</a:t>
            </a:r>
            <a:r>
              <a:rPr lang="en-GB" sz="2000" dirty="0"/>
              <a:t> </a:t>
            </a:r>
            <a:r>
              <a:rPr lang="en-GB" sz="2000" dirty="0" err="1"/>
              <a:t>papirnatih</a:t>
            </a:r>
            <a:r>
              <a:rPr lang="en-GB" sz="2000" dirty="0"/>
              <a:t> </a:t>
            </a:r>
            <a:r>
              <a:rPr lang="en-GB" sz="2000" dirty="0" err="1"/>
              <a:t>ručnika</a:t>
            </a:r>
            <a:endParaRPr lang="en-GB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Prilagodite</a:t>
            </a:r>
            <a:r>
              <a:rPr lang="en-GB" sz="2000" dirty="0"/>
              <a:t> rad </a:t>
            </a:r>
            <a:r>
              <a:rPr lang="en-GB" sz="2000" dirty="0" err="1"/>
              <a:t>perilica</a:t>
            </a:r>
            <a:r>
              <a:rPr lang="en-GB" sz="2000" dirty="0"/>
              <a:t> za </a:t>
            </a:r>
            <a:r>
              <a:rPr lang="en-GB" sz="2000" dirty="0" err="1"/>
              <a:t>pranje</a:t>
            </a:r>
            <a:r>
              <a:rPr lang="en-GB" sz="2000" dirty="0"/>
              <a:t> </a:t>
            </a:r>
            <a:r>
              <a:rPr lang="en-GB" sz="2000" dirty="0" err="1"/>
              <a:t>rublja</a:t>
            </a:r>
            <a:r>
              <a:rPr lang="en-GB" sz="2000" dirty="0"/>
              <a:t> i </a:t>
            </a:r>
            <a:r>
              <a:rPr lang="en-GB" sz="2000" dirty="0" err="1"/>
              <a:t>posuđa</a:t>
            </a:r>
            <a:r>
              <a:rPr lang="en-GB" sz="2000" dirty="0"/>
              <a:t> (ne </a:t>
            </a:r>
            <a:r>
              <a:rPr lang="en-GB" sz="2000" dirty="0" err="1"/>
              <a:t>uključujte</a:t>
            </a:r>
            <a:r>
              <a:rPr lang="en-GB" sz="2000" dirty="0"/>
              <a:t> </a:t>
            </a:r>
            <a:r>
              <a:rPr lang="en-GB" sz="2000" dirty="0" err="1"/>
              <a:t>ih</a:t>
            </a:r>
            <a:r>
              <a:rPr lang="en-GB" sz="2000" dirty="0"/>
              <a:t> </a:t>
            </a:r>
            <a:r>
              <a:rPr lang="en-GB" sz="2000" dirty="0" err="1"/>
              <a:t>ukoliko</a:t>
            </a:r>
            <a:r>
              <a:rPr lang="en-GB" sz="2000" dirty="0"/>
              <a:t> </a:t>
            </a:r>
            <a:r>
              <a:rPr lang="en-GB" sz="2000" dirty="0" err="1"/>
              <a:t>nisu</a:t>
            </a:r>
            <a:r>
              <a:rPr lang="en-GB" sz="2000" dirty="0"/>
              <a:t> u </a:t>
            </a:r>
            <a:r>
              <a:rPr lang="en-GB" sz="2000" dirty="0" err="1"/>
              <a:t>potpunosti</a:t>
            </a:r>
            <a:r>
              <a:rPr lang="en-GB" sz="2000" dirty="0"/>
              <a:t> </a:t>
            </a:r>
            <a:r>
              <a:rPr lang="en-GB" sz="2000" dirty="0" err="1"/>
              <a:t>napunjene</a:t>
            </a:r>
            <a:r>
              <a:rPr lang="en-GB" sz="20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Procijenite</a:t>
            </a:r>
            <a:r>
              <a:rPr lang="en-GB" sz="2000" dirty="0"/>
              <a:t> </a:t>
            </a:r>
            <a:r>
              <a:rPr lang="en-GB" sz="2000" dirty="0" err="1"/>
              <a:t>svoje</a:t>
            </a:r>
            <a:r>
              <a:rPr lang="en-GB" sz="2000" dirty="0"/>
              <a:t> </a:t>
            </a:r>
            <a:r>
              <a:rPr lang="en-GB" sz="2000" dirty="0" err="1"/>
              <a:t>potrebe</a:t>
            </a:r>
            <a:r>
              <a:rPr lang="en-GB" sz="2000" dirty="0"/>
              <a:t> </a:t>
            </a:r>
            <a:r>
              <a:rPr lang="en-GB" sz="2000" dirty="0" err="1"/>
              <a:t>prije</a:t>
            </a:r>
            <a:r>
              <a:rPr lang="en-GB" sz="2000" dirty="0"/>
              <a:t> </a:t>
            </a:r>
            <a:r>
              <a:rPr lang="en-GB" sz="2000" dirty="0" err="1"/>
              <a:t>kupnje</a:t>
            </a:r>
            <a:r>
              <a:rPr lang="en-GB" sz="2000" dirty="0"/>
              <a:t> </a:t>
            </a:r>
            <a:r>
              <a:rPr lang="en-GB" sz="2000" dirty="0" err="1"/>
              <a:t>namirnica</a:t>
            </a:r>
            <a:r>
              <a:rPr lang="en-GB" sz="2000" dirty="0"/>
              <a:t>, </a:t>
            </a:r>
            <a:r>
              <a:rPr lang="en-GB" sz="2000" dirty="0" err="1"/>
              <a:t>provjerite</a:t>
            </a:r>
            <a:r>
              <a:rPr lang="en-GB" sz="2000" dirty="0"/>
              <a:t> datum </a:t>
            </a:r>
            <a:r>
              <a:rPr lang="en-GB" sz="2000" dirty="0" err="1"/>
              <a:t>isteka</a:t>
            </a:r>
            <a:r>
              <a:rPr lang="en-GB" sz="2000" dirty="0"/>
              <a:t>, </a:t>
            </a:r>
            <a:r>
              <a:rPr lang="en-GB" sz="2000" dirty="0" err="1"/>
              <a:t>planirajte</a:t>
            </a:r>
            <a:r>
              <a:rPr lang="en-GB" sz="2000" dirty="0"/>
              <a:t> </a:t>
            </a:r>
            <a:r>
              <a:rPr lang="en-GB" sz="2000" dirty="0" err="1"/>
              <a:t>obroke</a:t>
            </a:r>
            <a:r>
              <a:rPr lang="en-GB" sz="2000" dirty="0"/>
              <a:t> i ne </a:t>
            </a:r>
            <a:r>
              <a:rPr lang="en-GB" sz="2000" dirty="0" err="1"/>
              <a:t>bacajte</a:t>
            </a:r>
            <a:r>
              <a:rPr lang="en-GB" sz="2000" dirty="0"/>
              <a:t> </a:t>
            </a:r>
            <a:r>
              <a:rPr lang="en-GB" sz="2000" dirty="0" err="1"/>
              <a:t>hranu</a:t>
            </a:r>
            <a:endParaRPr lang="en-GB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Dajte</a:t>
            </a:r>
            <a:r>
              <a:rPr lang="en-GB" sz="2000" dirty="0"/>
              <a:t> </a:t>
            </a:r>
            <a:r>
              <a:rPr lang="en-GB" sz="2000" dirty="0" err="1"/>
              <a:t>prednost</a:t>
            </a:r>
            <a:r>
              <a:rPr lang="en-GB" sz="2000" dirty="0"/>
              <a:t> </a:t>
            </a:r>
            <a:r>
              <a:rPr lang="en-GB" sz="2000" dirty="0" err="1"/>
              <a:t>proizvodima</a:t>
            </a:r>
            <a:r>
              <a:rPr lang="en-GB" sz="2000" dirty="0"/>
              <a:t> </a:t>
            </a:r>
            <a:r>
              <a:rPr lang="en-GB" sz="2000" dirty="0" err="1"/>
              <a:t>izrađenim</a:t>
            </a:r>
            <a:r>
              <a:rPr lang="en-GB" sz="2000" dirty="0"/>
              <a:t> od </a:t>
            </a:r>
            <a:r>
              <a:rPr lang="en-GB" sz="2000" dirty="0" err="1"/>
              <a:t>recikliranih</a:t>
            </a:r>
            <a:r>
              <a:rPr lang="en-GB" sz="2000" dirty="0"/>
              <a:t> </a:t>
            </a:r>
            <a:r>
              <a:rPr lang="en-GB" sz="2000" dirty="0" err="1"/>
              <a:t>materijala</a:t>
            </a:r>
            <a:r>
              <a:rPr lang="en-GB" sz="2000" dirty="0"/>
              <a:t> </a:t>
            </a:r>
            <a:r>
              <a:rPr lang="en-GB" sz="2000" dirty="0" err="1"/>
              <a:t>ili</a:t>
            </a:r>
            <a:r>
              <a:rPr lang="en-GB" sz="2000" dirty="0"/>
              <a:t> s </a:t>
            </a:r>
            <a:r>
              <a:rPr lang="en-GB" sz="2000" dirty="0" err="1"/>
              <a:t>višim</a:t>
            </a:r>
            <a:r>
              <a:rPr lang="en-GB" sz="2000" dirty="0"/>
              <a:t> </a:t>
            </a:r>
            <a:r>
              <a:rPr lang="en-GB" sz="2000" dirty="0" err="1"/>
              <a:t>udjelom</a:t>
            </a:r>
            <a:r>
              <a:rPr lang="en-GB" sz="2000" dirty="0"/>
              <a:t> </a:t>
            </a:r>
            <a:r>
              <a:rPr lang="en-GB" sz="2000" dirty="0" err="1"/>
              <a:t>materijala</a:t>
            </a:r>
            <a:r>
              <a:rPr lang="en-GB" sz="2000" dirty="0"/>
              <a:t> koji se </a:t>
            </a:r>
            <a:r>
              <a:rPr lang="en-GB" sz="2000" dirty="0" err="1"/>
              <a:t>može</a:t>
            </a:r>
            <a:r>
              <a:rPr lang="en-GB" sz="2000" dirty="0"/>
              <a:t> </a:t>
            </a:r>
            <a:r>
              <a:rPr lang="en-GB" sz="2000" dirty="0" err="1"/>
              <a:t>reciklirati</a:t>
            </a:r>
            <a:r>
              <a:rPr lang="en-GB" sz="2000" dirty="0"/>
              <a:t>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kupujte</a:t>
            </a:r>
            <a:r>
              <a:rPr lang="en-GB" sz="2000" dirty="0"/>
              <a:t> </a:t>
            </a:r>
            <a:r>
              <a:rPr lang="en-GB" sz="2000" dirty="0" err="1"/>
              <a:t>proizvode</a:t>
            </a:r>
            <a:r>
              <a:rPr lang="en-GB" sz="2000" dirty="0"/>
              <a:t> s </a:t>
            </a:r>
            <a:r>
              <a:rPr lang="en-GB" sz="2000" dirty="0" err="1"/>
              <a:t>duljim</a:t>
            </a:r>
            <a:r>
              <a:rPr lang="en-GB" sz="2000" dirty="0"/>
              <a:t> </a:t>
            </a:r>
            <a:r>
              <a:rPr lang="en-GB" sz="2000" dirty="0" err="1"/>
              <a:t>vijekom</a:t>
            </a:r>
            <a:r>
              <a:rPr lang="en-GB" sz="2000" dirty="0"/>
              <a:t> </a:t>
            </a:r>
            <a:r>
              <a:rPr lang="en-GB" sz="2000" dirty="0" err="1"/>
              <a:t>trajanja</a:t>
            </a:r>
            <a:r>
              <a:rPr lang="en-GB" sz="2000" dirty="0"/>
              <a:t> (</a:t>
            </a:r>
            <a:r>
              <a:rPr lang="en-GB" sz="2000" dirty="0" err="1"/>
              <a:t>npr</a:t>
            </a:r>
            <a:r>
              <a:rPr lang="en-GB" sz="2000" dirty="0"/>
              <a:t>. </a:t>
            </a:r>
            <a:r>
              <a:rPr lang="en-GB" sz="2000" dirty="0" err="1"/>
              <a:t>drvene</a:t>
            </a:r>
            <a:r>
              <a:rPr lang="en-GB" sz="2000" dirty="0"/>
              <a:t> </a:t>
            </a:r>
            <a:r>
              <a:rPr lang="en-GB" sz="2000" dirty="0" err="1"/>
              <a:t>igračke</a:t>
            </a:r>
            <a:r>
              <a:rPr lang="en-GB" sz="2000" dirty="0"/>
              <a:t> </a:t>
            </a:r>
            <a:r>
              <a:rPr lang="en-GB" sz="2000" dirty="0" err="1"/>
              <a:t>umjesto</a:t>
            </a:r>
            <a:r>
              <a:rPr lang="en-GB" sz="2000" dirty="0"/>
              <a:t> </a:t>
            </a:r>
            <a:r>
              <a:rPr lang="en-GB" sz="2000" dirty="0" err="1"/>
              <a:t>plastičnih</a:t>
            </a:r>
            <a:r>
              <a:rPr lang="en-GB" sz="20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Kupnja</a:t>
            </a:r>
            <a:r>
              <a:rPr lang="en-GB" sz="2000" dirty="0"/>
              <a:t> </a:t>
            </a:r>
            <a:r>
              <a:rPr lang="en-GB" sz="2000" dirty="0" err="1"/>
              <a:t>većih</a:t>
            </a:r>
            <a:r>
              <a:rPr lang="en-GB" sz="2000" dirty="0"/>
              <a:t> </a:t>
            </a:r>
            <a:r>
              <a:rPr lang="en-GB" sz="2000" dirty="0" err="1"/>
              <a:t>pakiranja</a:t>
            </a:r>
            <a:r>
              <a:rPr lang="en-GB" sz="2000" dirty="0"/>
              <a:t> (</a:t>
            </a:r>
            <a:r>
              <a:rPr lang="en-GB" sz="2000" dirty="0" err="1"/>
              <a:t>izbjegavanje</a:t>
            </a:r>
            <a:r>
              <a:rPr lang="en-GB" sz="2000" dirty="0"/>
              <a:t> </a:t>
            </a:r>
            <a:r>
              <a:rPr lang="en-GB" sz="2000" dirty="0" err="1"/>
              <a:t>nastanka</a:t>
            </a:r>
            <a:r>
              <a:rPr lang="en-GB" sz="2000" dirty="0"/>
              <a:t> </a:t>
            </a:r>
            <a:r>
              <a:rPr lang="en-GB" sz="2000" dirty="0" err="1"/>
              <a:t>previše</a:t>
            </a:r>
            <a:r>
              <a:rPr lang="en-GB" sz="2000" dirty="0"/>
              <a:t> </a:t>
            </a:r>
            <a:r>
              <a:rPr lang="en-GB" sz="2000" dirty="0" err="1"/>
              <a:t>ambalaže</a:t>
            </a:r>
            <a:r>
              <a:rPr lang="en-GB" sz="20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Izbjegavanje</a:t>
            </a:r>
            <a:r>
              <a:rPr lang="en-GB" sz="2000" dirty="0"/>
              <a:t> </a:t>
            </a:r>
            <a:r>
              <a:rPr lang="en-GB" sz="2000" dirty="0" err="1"/>
              <a:t>kupnje</a:t>
            </a:r>
            <a:r>
              <a:rPr lang="en-GB" sz="2000" dirty="0"/>
              <a:t> </a:t>
            </a:r>
            <a:r>
              <a:rPr lang="en-GB" sz="2000" dirty="0" err="1"/>
              <a:t>dvostruko</a:t>
            </a:r>
            <a:r>
              <a:rPr lang="en-GB" sz="2000" dirty="0"/>
              <a:t> </a:t>
            </a:r>
            <a:r>
              <a:rPr lang="en-GB" sz="2000" dirty="0" err="1"/>
              <a:t>pakiranih</a:t>
            </a:r>
            <a:r>
              <a:rPr lang="en-GB" sz="2000" dirty="0"/>
              <a:t> </a:t>
            </a:r>
            <a:r>
              <a:rPr lang="en-GB" sz="2000" dirty="0" err="1"/>
              <a:t>proizvoda</a:t>
            </a:r>
            <a:endParaRPr lang="en-GB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Izbjegavanje</a:t>
            </a:r>
            <a:r>
              <a:rPr lang="en-GB" sz="2000" dirty="0"/>
              <a:t> </a:t>
            </a:r>
            <a:r>
              <a:rPr lang="en-GB" sz="2000" dirty="0" err="1"/>
              <a:t>kupnje</a:t>
            </a:r>
            <a:r>
              <a:rPr lang="en-GB" sz="2000" dirty="0"/>
              <a:t> </a:t>
            </a:r>
            <a:r>
              <a:rPr lang="en-GB" sz="2000" dirty="0" err="1"/>
              <a:t>proizvoda</a:t>
            </a:r>
            <a:r>
              <a:rPr lang="en-GB" sz="2000" dirty="0"/>
              <a:t> za </a:t>
            </a:r>
            <a:r>
              <a:rPr lang="en-GB" sz="2000" dirty="0" err="1"/>
              <a:t>jednokratnu</a:t>
            </a:r>
            <a:r>
              <a:rPr lang="en-GB" sz="2000" dirty="0"/>
              <a:t> </a:t>
            </a:r>
            <a:r>
              <a:rPr lang="en-GB" sz="2000" dirty="0" err="1"/>
              <a:t>upotrebu</a:t>
            </a:r>
            <a:r>
              <a:rPr lang="en-GB" sz="2000" dirty="0"/>
              <a:t> (</a:t>
            </a:r>
            <a:r>
              <a:rPr lang="en-GB" sz="2000" dirty="0" err="1"/>
              <a:t>papirnate</a:t>
            </a:r>
            <a:r>
              <a:rPr lang="en-GB" sz="2000" dirty="0"/>
              <a:t> </a:t>
            </a:r>
            <a:r>
              <a:rPr lang="en-GB" sz="2000" dirty="0" err="1"/>
              <a:t>čaše</a:t>
            </a:r>
            <a:r>
              <a:rPr lang="en-GB" sz="2000" dirty="0"/>
              <a:t>, </a:t>
            </a:r>
            <a:r>
              <a:rPr lang="en-GB" sz="2000" dirty="0" err="1"/>
              <a:t>tanjuri</a:t>
            </a:r>
            <a:r>
              <a:rPr lang="en-GB" sz="2000" dirty="0"/>
              <a:t>, </a:t>
            </a:r>
            <a:r>
              <a:rPr lang="en-GB" sz="2000" dirty="0" err="1"/>
              <a:t>britvice</a:t>
            </a:r>
            <a:r>
              <a:rPr lang="en-GB" sz="2000" dirty="0"/>
              <a:t>, </a:t>
            </a:r>
            <a:r>
              <a:rPr lang="en-GB" sz="2000" dirty="0" err="1"/>
              <a:t>itd</a:t>
            </a:r>
            <a:r>
              <a:rPr lang="en-GB" sz="2000" dirty="0"/>
              <a:t>.) - </a:t>
            </a:r>
            <a:r>
              <a:rPr lang="en-GB" sz="2000" dirty="0" err="1"/>
              <a:t>korištenje</a:t>
            </a:r>
            <a:r>
              <a:rPr lang="en-GB" sz="2000" dirty="0"/>
              <a:t> </a:t>
            </a:r>
            <a:r>
              <a:rPr lang="en-GB" sz="2000" dirty="0" err="1"/>
              <a:t>staklenih</a:t>
            </a:r>
            <a:r>
              <a:rPr lang="en-GB" sz="2000" dirty="0"/>
              <a:t> </a:t>
            </a:r>
            <a:r>
              <a:rPr lang="en-GB" sz="2000" dirty="0" err="1"/>
              <a:t>čaša</a:t>
            </a:r>
            <a:r>
              <a:rPr lang="en-GB" sz="2000" dirty="0"/>
              <a:t> i </a:t>
            </a:r>
            <a:r>
              <a:rPr lang="en-GB" sz="2000" dirty="0" err="1"/>
              <a:t>šalica</a:t>
            </a:r>
            <a:endParaRPr lang="en-GB" sz="2000" dirty="0"/>
          </a:p>
          <a:p>
            <a:endParaRPr lang="en-GB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F5241E-C7EB-14C2-CA6C-F0F57FA9D38D}"/>
              </a:ext>
            </a:extLst>
          </p:cNvPr>
          <p:cNvSpPr txBox="1">
            <a:spLocks/>
          </p:cNvSpPr>
          <p:nvPr/>
        </p:nvSpPr>
        <p:spPr>
          <a:xfrm>
            <a:off x="6672072" y="2006346"/>
            <a:ext cx="551992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8B9762DA-7B32-1051-D23C-60A6C492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996" y="5203937"/>
            <a:ext cx="891089" cy="1053810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7D324919-54BE-294D-520E-9C7CC40CF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988" y="4791428"/>
            <a:ext cx="521911" cy="1488983"/>
          </a:xfrm>
          <a:prstGeom prst="rect">
            <a:avLst/>
          </a:prstGeom>
        </p:spPr>
      </p:pic>
      <p:pic>
        <p:nvPicPr>
          <p:cNvPr id="9" name="Slika 22">
            <a:extLst>
              <a:ext uri="{FF2B5EF4-FFF2-40B4-BE49-F238E27FC236}">
                <a16:creationId xmlns:a16="http://schemas.microsoft.com/office/drawing/2014/main" id="{55A077AD-638C-B0A3-EF90-4649B1E18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522" y="3852020"/>
            <a:ext cx="333422" cy="323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2E88B-6616-C857-A54A-F1A88396D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419" y="5211629"/>
            <a:ext cx="1086862" cy="105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9DD8A-6C27-E31C-25C6-DB6732A1C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2615" y="5203936"/>
            <a:ext cx="1028844" cy="1076475"/>
          </a:xfrm>
          <a:prstGeom prst="rect">
            <a:avLst/>
          </a:prstGeom>
        </p:spPr>
      </p:pic>
      <p:pic>
        <p:nvPicPr>
          <p:cNvPr id="12" name="Slika 8">
            <a:extLst>
              <a:ext uri="{FF2B5EF4-FFF2-40B4-BE49-F238E27FC236}">
                <a16:creationId xmlns:a16="http://schemas.microsoft.com/office/drawing/2014/main" id="{9D4891B6-AF83-B1E9-2140-FF891E6949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8283" y="1977073"/>
            <a:ext cx="1586933" cy="1143881"/>
          </a:xfrm>
          <a:prstGeom prst="rect">
            <a:avLst/>
          </a:prstGeom>
        </p:spPr>
      </p:pic>
      <p:pic>
        <p:nvPicPr>
          <p:cNvPr id="13" name="Slika 13">
            <a:extLst>
              <a:ext uri="{FF2B5EF4-FFF2-40B4-BE49-F238E27FC236}">
                <a16:creationId xmlns:a16="http://schemas.microsoft.com/office/drawing/2014/main" id="{7F6A841C-3C9D-E51D-19F0-680E7BA050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995" y="3372314"/>
            <a:ext cx="1499221" cy="1385487"/>
          </a:xfrm>
          <a:prstGeom prst="rect">
            <a:avLst/>
          </a:prstGeom>
        </p:spPr>
      </p:pic>
      <p:pic>
        <p:nvPicPr>
          <p:cNvPr id="14" name="Slika 17">
            <a:extLst>
              <a:ext uri="{FF2B5EF4-FFF2-40B4-BE49-F238E27FC236}">
                <a16:creationId xmlns:a16="http://schemas.microsoft.com/office/drawing/2014/main" id="{404062DB-DD00-0910-90DE-07E510AB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625" y="1658181"/>
            <a:ext cx="333422" cy="323895"/>
          </a:xfrm>
          <a:prstGeom prst="rect">
            <a:avLst/>
          </a:prstGeom>
        </p:spPr>
      </p:pic>
      <p:pic>
        <p:nvPicPr>
          <p:cNvPr id="15" name="Slika 21">
            <a:extLst>
              <a:ext uri="{FF2B5EF4-FFF2-40B4-BE49-F238E27FC236}">
                <a16:creationId xmlns:a16="http://schemas.microsoft.com/office/drawing/2014/main" id="{B77AB203-A7A8-E9F7-EAD4-14A000FDCD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1944" y="3492512"/>
            <a:ext cx="1667170" cy="1122788"/>
          </a:xfrm>
          <a:prstGeom prst="rect">
            <a:avLst/>
          </a:prstGeom>
        </p:spPr>
      </p:pic>
      <p:pic>
        <p:nvPicPr>
          <p:cNvPr id="16" name="Picture 15" descr="A picture containing sky, ground, outdoor, yellow&#10;&#10;Description automatically generated">
            <a:extLst>
              <a:ext uri="{FF2B5EF4-FFF2-40B4-BE49-F238E27FC236}">
                <a16:creationId xmlns:a16="http://schemas.microsoft.com/office/drawing/2014/main" id="{3ADB41CE-D8F1-E6C9-D257-047783B38D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 r="3689" b="-3"/>
          <a:stretch/>
        </p:blipFill>
        <p:spPr>
          <a:xfrm>
            <a:off x="8679763" y="1996257"/>
            <a:ext cx="1297145" cy="129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Slika 15">
            <a:extLst>
              <a:ext uri="{FF2B5EF4-FFF2-40B4-BE49-F238E27FC236}">
                <a16:creationId xmlns:a16="http://schemas.microsoft.com/office/drawing/2014/main" id="{52D6C58A-CCAC-476F-D902-FF450C7B3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0355" y="1658181"/>
            <a:ext cx="333422" cy="323895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2D62B50-1D53-886F-34B6-A7468AF643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0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12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75" y="548636"/>
            <a:ext cx="10515600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Ponovna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uporaba</a:t>
            </a:r>
            <a:endParaRPr lang="en-GB" sz="4100" dirty="0">
              <a:latin typeface="Sagona Book" panose="020F0502020204030204" pitchFamily="34" charset="0"/>
              <a:cs typeface="Sagona Book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C315F0-3509-504F-1A50-91906A47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75" y="1714148"/>
            <a:ext cx="7011195" cy="1444752"/>
          </a:xfrm>
        </p:spPr>
        <p:txBody>
          <a:bodyPr>
            <a:normAutofit/>
          </a:bodyPr>
          <a:lstStyle/>
          <a:p>
            <a:r>
              <a:rPr lang="en-GB" sz="2000" dirty="0" err="1"/>
              <a:t>Višekratno</a:t>
            </a:r>
            <a:r>
              <a:rPr lang="en-GB" sz="2000" dirty="0"/>
              <a:t> </a:t>
            </a:r>
            <a:r>
              <a:rPr lang="en-GB" sz="2000" dirty="0" err="1"/>
              <a:t>korištenje</a:t>
            </a:r>
            <a:r>
              <a:rPr lang="en-GB" sz="2000" dirty="0"/>
              <a:t> </a:t>
            </a:r>
            <a:r>
              <a:rPr lang="en-GB" sz="2000" dirty="0" err="1"/>
              <a:t>proizvoda</a:t>
            </a:r>
            <a:r>
              <a:rPr lang="en-GB" sz="2000" dirty="0"/>
              <a:t> za </a:t>
            </a:r>
            <a:r>
              <a:rPr lang="en-GB" sz="2000" dirty="0" err="1"/>
              <a:t>istu</a:t>
            </a:r>
            <a:r>
              <a:rPr lang="en-GB" sz="2000" dirty="0"/>
              <a:t> </a:t>
            </a:r>
            <a:r>
              <a:rPr lang="en-GB" sz="2000" dirty="0" err="1"/>
              <a:t>ili</a:t>
            </a:r>
            <a:r>
              <a:rPr lang="en-GB" sz="2000" dirty="0"/>
              <a:t> </a:t>
            </a:r>
            <a:r>
              <a:rPr lang="en-GB" sz="2000" dirty="0" err="1"/>
              <a:t>neku</a:t>
            </a:r>
            <a:r>
              <a:rPr lang="en-GB" sz="2000" dirty="0"/>
              <a:t> </a:t>
            </a:r>
            <a:r>
              <a:rPr lang="en-GB" sz="2000" dirty="0" err="1"/>
              <a:t>drugu</a:t>
            </a:r>
            <a:r>
              <a:rPr lang="en-GB" sz="2000" dirty="0"/>
              <a:t> </a:t>
            </a:r>
            <a:r>
              <a:rPr lang="en-GB" sz="2000" dirty="0" err="1"/>
              <a:t>svrhu</a:t>
            </a:r>
            <a:r>
              <a:rPr lang="en-GB" sz="2000" dirty="0"/>
              <a:t> (bez </a:t>
            </a:r>
            <a:r>
              <a:rPr lang="en-GB" sz="2000" dirty="0" err="1"/>
              <a:t>prethodne</a:t>
            </a:r>
            <a:r>
              <a:rPr lang="en-GB" sz="2000" dirty="0"/>
              <a:t> </a:t>
            </a:r>
            <a:r>
              <a:rPr lang="en-GB" sz="2000" dirty="0" err="1"/>
              <a:t>obrade</a:t>
            </a:r>
            <a:r>
              <a:rPr lang="en-GB" sz="2000" dirty="0"/>
              <a:t>)</a:t>
            </a:r>
          </a:p>
          <a:p>
            <a:r>
              <a:rPr lang="en-GB" sz="2000" dirty="0" err="1"/>
              <a:t>Pozitivni</a:t>
            </a:r>
            <a:r>
              <a:rPr lang="en-GB" sz="2000" dirty="0"/>
              <a:t> </a:t>
            </a:r>
            <a:r>
              <a:rPr lang="en-GB" sz="2000" dirty="0" err="1"/>
              <a:t>učinci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okoliš</a:t>
            </a:r>
            <a:r>
              <a:rPr lang="en-GB" sz="2000" dirty="0"/>
              <a:t>, </a:t>
            </a:r>
            <a:r>
              <a:rPr lang="en-GB" sz="2000" dirty="0" err="1"/>
              <a:t>štednja</a:t>
            </a:r>
            <a:r>
              <a:rPr lang="en-GB" sz="2000" dirty="0"/>
              <a:t> </a:t>
            </a:r>
            <a:r>
              <a:rPr lang="en-GB" sz="2000" dirty="0" err="1"/>
              <a:t>sirovine</a:t>
            </a:r>
            <a:r>
              <a:rPr lang="en-GB" sz="2000" dirty="0"/>
              <a:t> i </a:t>
            </a:r>
            <a:r>
              <a:rPr lang="en-GB" sz="2000" dirty="0" err="1"/>
              <a:t>energije</a:t>
            </a:r>
            <a:r>
              <a:rPr lang="en-GB" sz="2000" dirty="0"/>
              <a:t>, a </a:t>
            </a:r>
            <a:r>
              <a:rPr lang="en-GB" sz="2000" dirty="0" err="1"/>
              <a:t>može</a:t>
            </a:r>
            <a:r>
              <a:rPr lang="en-GB" sz="2000" dirty="0"/>
              <a:t> </a:t>
            </a:r>
            <a:r>
              <a:rPr lang="en-GB" sz="2000" dirty="0" err="1"/>
              <a:t>donijeti</a:t>
            </a:r>
            <a:r>
              <a:rPr lang="en-GB" sz="2000" dirty="0"/>
              <a:t> i </a:t>
            </a:r>
            <a:r>
              <a:rPr lang="en-GB" sz="2000" dirty="0" err="1"/>
              <a:t>uštede</a:t>
            </a:r>
            <a:r>
              <a:rPr lang="en-GB" sz="2000" dirty="0"/>
              <a:t> u </a:t>
            </a:r>
            <a:r>
              <a:rPr lang="en-GB" sz="2000" dirty="0" err="1"/>
              <a:t>kućanstvu</a:t>
            </a:r>
            <a:r>
              <a:rPr lang="en-GB" sz="2000" dirty="0"/>
              <a:t>!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F5241E-C7EB-14C2-CA6C-F0F57FA9D38D}"/>
              </a:ext>
            </a:extLst>
          </p:cNvPr>
          <p:cNvSpPr txBox="1">
            <a:spLocks/>
          </p:cNvSpPr>
          <p:nvPr/>
        </p:nvSpPr>
        <p:spPr>
          <a:xfrm>
            <a:off x="6672072" y="2006346"/>
            <a:ext cx="551992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 descr="A building with a fence and plants on it&#10;&#10;Description automatically generated with medium confidence">
            <a:extLst>
              <a:ext uri="{FF2B5EF4-FFF2-40B4-BE49-F238E27FC236}">
                <a16:creationId xmlns:a16="http://schemas.microsoft.com/office/drawing/2014/main" id="{6C3969FE-1784-631B-480F-C98A632EC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4710" r="23403" b="26871"/>
          <a:stretch/>
        </p:blipFill>
        <p:spPr>
          <a:xfrm>
            <a:off x="1673896" y="3257378"/>
            <a:ext cx="5111751" cy="2232678"/>
          </a:xfrm>
          <a:prstGeom prst="rect">
            <a:avLst/>
          </a:prstGeom>
        </p:spPr>
      </p:pic>
      <p:pic>
        <p:nvPicPr>
          <p:cNvPr id="6" name="Picture 5" descr="A child watering a plant&#10;&#10;Description automatically generated">
            <a:extLst>
              <a:ext uri="{FF2B5EF4-FFF2-40B4-BE49-F238E27FC236}">
                <a16:creationId xmlns:a16="http://schemas.microsoft.com/office/drawing/2014/main" id="{A98FF7E3-011F-851F-671C-264264A8B5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-390" r="10212" b="390"/>
          <a:stretch/>
        </p:blipFill>
        <p:spPr>
          <a:xfrm>
            <a:off x="8477250" y="813956"/>
            <a:ext cx="3714750" cy="2840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erson and child making a craft&#10;&#10;Description automatically generated with medium confidence">
            <a:extLst>
              <a:ext uri="{FF2B5EF4-FFF2-40B4-BE49-F238E27FC236}">
                <a16:creationId xmlns:a16="http://schemas.microsoft.com/office/drawing/2014/main" id="{4716DF5F-7C58-42F0-B9E6-60F697404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11" y="3764761"/>
            <a:ext cx="3714750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D9C7A0A-C1AD-1683-2A4B-2AD9F2B6EF1F}"/>
              </a:ext>
            </a:extLst>
          </p:cNvPr>
          <p:cNvSpPr txBox="1">
            <a:spLocks/>
          </p:cNvSpPr>
          <p:nvPr/>
        </p:nvSpPr>
        <p:spPr>
          <a:xfrm>
            <a:off x="847666" y="5799359"/>
            <a:ext cx="8105979" cy="579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600" dirty="0">
                <a:latin typeface="Candara" panose="020E0502030303020204" pitchFamily="34" charset="0"/>
              </a:rPr>
              <a:t>Za ponovnu uporabu otpada nije potrebno mnogo</a:t>
            </a:r>
            <a:r>
              <a:rPr lang="hr-HR" sz="1600" b="1" dirty="0">
                <a:latin typeface="Candara" panose="020E0502030303020204" pitchFamily="34" charset="0"/>
              </a:rPr>
              <a:t>... samo trebate biti kreativni!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1D0ACE-0E84-9C96-F6AE-2E66232EE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89" y="1367944"/>
            <a:ext cx="8308622" cy="45156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02B838-A979-3105-764B-4A2FDA0BE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4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AE498D-84F7-C53F-2788-CAC9416DBB35}"/>
              </a:ext>
            </a:extLst>
          </p:cNvPr>
          <p:cNvSpPr/>
          <p:nvPr/>
        </p:nvSpPr>
        <p:spPr>
          <a:xfrm>
            <a:off x="4737878" y="1344343"/>
            <a:ext cx="3047382" cy="2898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13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46" y="221631"/>
            <a:ext cx="10515600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Primjeri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ponovne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uporabe</a:t>
            </a:r>
            <a:endParaRPr lang="en-GB" sz="4100" dirty="0">
              <a:latin typeface="Sagona Book" panose="020F0502020204030204" pitchFamily="34" charset="0"/>
              <a:cs typeface="Sagona Book" panose="020F050202020403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F5241E-C7EB-14C2-CA6C-F0F57FA9D38D}"/>
              </a:ext>
            </a:extLst>
          </p:cNvPr>
          <p:cNvSpPr txBox="1">
            <a:spLocks/>
          </p:cNvSpPr>
          <p:nvPr/>
        </p:nvSpPr>
        <p:spPr>
          <a:xfrm>
            <a:off x="6672072" y="2006346"/>
            <a:ext cx="551992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6CBCB-E8C7-789F-B331-4E188A064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57" y="1344343"/>
            <a:ext cx="3458059" cy="1945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74C289-5551-8237-D2CB-447E624E0C91}"/>
              </a:ext>
            </a:extLst>
          </p:cNvPr>
          <p:cNvSpPr txBox="1"/>
          <p:nvPr/>
        </p:nvSpPr>
        <p:spPr>
          <a:xfrm>
            <a:off x="8503333" y="3386122"/>
            <a:ext cx="350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ndara" panose="020E0502030303020204" pitchFamily="34" charset="0"/>
              </a:rPr>
              <a:t>Posudite alat koji će vam trebati samo jednom, umjesto da kupujete novi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91D864-230D-AE99-86B3-221817B0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510" y="4586451"/>
            <a:ext cx="2952750" cy="1552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Slika 3">
            <a:extLst>
              <a:ext uri="{FF2B5EF4-FFF2-40B4-BE49-F238E27FC236}">
                <a16:creationId xmlns:a16="http://schemas.microsoft.com/office/drawing/2014/main" id="{BF35990B-4F2C-DCE8-8E45-DE9F93D7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38" y="3569029"/>
            <a:ext cx="2615308" cy="146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2D247E-33AD-4FAF-7E26-1E8B96DAA83B}"/>
              </a:ext>
            </a:extLst>
          </p:cNvPr>
          <p:cNvSpPr txBox="1"/>
          <p:nvPr/>
        </p:nvSpPr>
        <p:spPr>
          <a:xfrm>
            <a:off x="315646" y="1558040"/>
            <a:ext cx="4091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ndara" panose="020E0502030303020204" pitchFamily="34" charset="0"/>
              </a:rPr>
              <a:t>Donirajte rabljenu i staru odjeću ili staro računalo, igračke, namještaj – sve se može popraviti i ponovno uporabiti</a:t>
            </a:r>
          </a:p>
          <a:p>
            <a:endParaRPr lang="hr-HR" dirty="0">
              <a:latin typeface="Candara" panose="020E0502030303020204" pitchFamily="34" charset="0"/>
            </a:endParaRPr>
          </a:p>
          <a:p>
            <a:r>
              <a:rPr lang="hr-HR" dirty="0">
                <a:latin typeface="Candara" panose="020E0502030303020204" pitchFamily="34" charset="0"/>
              </a:rPr>
              <a:t>Neispravne uređaje pokušajte popraviti prije nego što ih odložite kao otpad</a:t>
            </a:r>
          </a:p>
        </p:txBody>
      </p:sp>
      <p:pic>
        <p:nvPicPr>
          <p:cNvPr id="22" name="Slika 25">
            <a:extLst>
              <a:ext uri="{FF2B5EF4-FFF2-40B4-BE49-F238E27FC236}">
                <a16:creationId xmlns:a16="http://schemas.microsoft.com/office/drawing/2014/main" id="{A2E8BA7F-6E6A-7655-C287-FD39C4556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878" y="1424940"/>
            <a:ext cx="3047382" cy="26804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72188B-81C0-0566-1C45-137D6361A7C6}"/>
              </a:ext>
            </a:extLst>
          </p:cNvPr>
          <p:cNvSpPr txBox="1"/>
          <p:nvPr/>
        </p:nvSpPr>
        <p:spPr>
          <a:xfrm>
            <a:off x="6009112" y="4754678"/>
            <a:ext cx="2830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>
                <a:latin typeface="Candara" panose="020E0502030303020204" pitchFamily="34" charset="0"/>
              </a:rPr>
              <a:t>Stare četkice za zube i druge četke koristite za čišćenje kupaonskih pločica, radijatora, cipela i sl.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26" name="Slika 23">
            <a:extLst>
              <a:ext uri="{FF2B5EF4-FFF2-40B4-BE49-F238E27FC236}">
                <a16:creationId xmlns:a16="http://schemas.microsoft.com/office/drawing/2014/main" id="{4A07BB14-B955-2818-BBF9-F3F81CDA2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734" y="4422797"/>
            <a:ext cx="2454665" cy="1879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0E846-E84B-E56D-FB49-A85BC67E2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646" y="1071361"/>
            <a:ext cx="8308622" cy="4515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F7E2540-B329-22D4-50FD-17F532B5B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7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5768EFB-B317-47EA-C969-D365EB13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21" y="227535"/>
            <a:ext cx="10931870" cy="1508547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 sz="4100" dirty="0">
                <a:latin typeface="Sagona Book" panose="020F0502020204030204" pitchFamily="34" charset="0"/>
              </a:rPr>
              <a:t>Odvojeno </a:t>
            </a:r>
            <a:r>
              <a:rPr lang="en-GB" sz="4100" dirty="0" err="1">
                <a:latin typeface="Sagona Book" panose="020F0502020204030204" pitchFamily="34" charset="0"/>
              </a:rPr>
              <a:t>sakupljanje</a:t>
            </a:r>
            <a:r>
              <a:rPr lang="en-GB" sz="4100" dirty="0">
                <a:latin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</a:rPr>
              <a:t>otpada</a:t>
            </a:r>
            <a:r>
              <a:rPr lang="en-GB" sz="4100" dirty="0">
                <a:latin typeface="Sagona Book" panose="020F0502020204030204" pitchFamily="34" charset="0"/>
              </a:rPr>
              <a:t> – </a:t>
            </a:r>
            <a:r>
              <a:rPr lang="en-GB" sz="4100" dirty="0" err="1">
                <a:latin typeface="Sagona Book" panose="020F0502020204030204" pitchFamily="34" charset="0"/>
              </a:rPr>
              <a:t>Zeleni</a:t>
            </a:r>
            <a:r>
              <a:rPr lang="en-GB" sz="4100" dirty="0">
                <a:latin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</a:rPr>
              <a:t>otoci</a:t>
            </a:r>
            <a:endParaRPr lang="en-GB" sz="4100" dirty="0">
              <a:latin typeface="Sagona Book" panose="020F050202020403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01EE7-C3C0-5B30-EB9B-2C995032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31" y="1780798"/>
            <a:ext cx="4485026" cy="1915136"/>
          </a:xfrm>
        </p:spPr>
        <p:txBody>
          <a:bodyPr rtlCol="0"/>
          <a:lstStyle>
            <a:defPPr>
              <a:defRPr lang="en-GB"/>
            </a:defPPr>
          </a:lstStyle>
          <a:p>
            <a:pPr marL="0" indent="0" rtl="0">
              <a:buNone/>
            </a:pPr>
            <a:r>
              <a:rPr lang="en-GB" sz="1600" dirty="0" err="1"/>
              <a:t>Odvojenim</a:t>
            </a:r>
            <a:r>
              <a:rPr lang="en-GB" sz="1600" dirty="0"/>
              <a:t> </a:t>
            </a:r>
            <a:r>
              <a:rPr lang="en-GB" sz="1600" dirty="0" err="1"/>
              <a:t>sakupljanjem</a:t>
            </a:r>
            <a:r>
              <a:rPr lang="en-GB" sz="1600" dirty="0"/>
              <a:t> </a:t>
            </a:r>
            <a:r>
              <a:rPr lang="en-GB" sz="1600" dirty="0" err="1"/>
              <a:t>otpada</a:t>
            </a:r>
            <a:r>
              <a:rPr lang="en-GB" sz="1600" dirty="0"/>
              <a:t>: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GB" sz="1600" b="1" dirty="0" err="1"/>
              <a:t>štedimo</a:t>
            </a:r>
            <a:r>
              <a:rPr lang="en-GB" sz="1600" b="1" dirty="0"/>
              <a:t> </a:t>
            </a:r>
            <a:r>
              <a:rPr lang="en-GB" sz="1600" b="1" dirty="0" err="1"/>
              <a:t>sirovine</a:t>
            </a:r>
            <a:r>
              <a:rPr lang="en-GB" sz="1600" b="1" dirty="0"/>
              <a:t>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GB" sz="1600" b="1" dirty="0" err="1"/>
              <a:t>brinemo</a:t>
            </a:r>
            <a:r>
              <a:rPr lang="en-GB" sz="1600" b="1" dirty="0"/>
              <a:t> o </a:t>
            </a:r>
            <a:r>
              <a:rPr lang="en-GB" sz="1600" b="1" dirty="0" err="1"/>
              <a:t>okolišu</a:t>
            </a:r>
            <a:r>
              <a:rPr lang="en-GB" sz="1600" b="1" dirty="0"/>
              <a:t> i </a:t>
            </a:r>
            <a:r>
              <a:rPr lang="en-GB" sz="1600" b="1" dirty="0" err="1"/>
              <a:t>zdravlju</a:t>
            </a:r>
            <a:r>
              <a:rPr lang="en-GB" sz="1600" b="1" dirty="0"/>
              <a:t> </a:t>
            </a:r>
            <a:r>
              <a:rPr lang="en-GB" sz="1600" b="1" dirty="0" err="1"/>
              <a:t>ljudi</a:t>
            </a:r>
            <a:r>
              <a:rPr lang="en-GB" sz="1600" b="1" dirty="0"/>
              <a:t> </a:t>
            </a:r>
            <a:r>
              <a:rPr lang="en-GB" sz="1600" b="1" dirty="0" err="1"/>
              <a:t>te</a:t>
            </a:r>
            <a:r>
              <a:rPr lang="en-GB" sz="1600" b="1" dirty="0"/>
              <a:t>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GB" sz="1600" b="1" dirty="0" err="1"/>
              <a:t>potičemo</a:t>
            </a:r>
            <a:r>
              <a:rPr lang="en-GB" sz="1600" b="1" dirty="0"/>
              <a:t> </a:t>
            </a:r>
            <a:r>
              <a:rPr lang="en-GB" sz="1600" b="1" dirty="0" err="1"/>
              <a:t>otvaranje</a:t>
            </a:r>
            <a:r>
              <a:rPr lang="en-GB" sz="1600" b="1" dirty="0"/>
              <a:t> </a:t>
            </a:r>
            <a:r>
              <a:rPr lang="en-GB" sz="1600" b="1" dirty="0" err="1"/>
              <a:t>novih</a:t>
            </a:r>
            <a:r>
              <a:rPr lang="en-GB" sz="1600" b="1" dirty="0"/>
              <a:t> „</a:t>
            </a:r>
            <a:r>
              <a:rPr lang="en-GB" sz="1600" b="1" dirty="0" err="1"/>
              <a:t>zelenih</a:t>
            </a:r>
            <a:r>
              <a:rPr lang="en-GB" sz="1600" b="1" dirty="0"/>
              <a:t> </a:t>
            </a:r>
            <a:r>
              <a:rPr lang="en-GB" sz="1600" b="1" dirty="0" err="1"/>
              <a:t>radnih</a:t>
            </a:r>
            <a:r>
              <a:rPr lang="en-GB" sz="1600" b="1" dirty="0"/>
              <a:t> </a:t>
            </a:r>
            <a:r>
              <a:rPr lang="en-GB" sz="1600" b="1" dirty="0" err="1"/>
              <a:t>mjesta</a:t>
            </a:r>
            <a:r>
              <a:rPr lang="en-GB" sz="1600" b="1" dirty="0"/>
              <a:t>“</a:t>
            </a:r>
          </a:p>
          <a:p>
            <a:pPr marL="0" indent="0" rtl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1CF39-6540-5B9E-8E6C-4310213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D70AE-3D39-60C7-7783-C5C65C088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365" y="3033761"/>
            <a:ext cx="2935111" cy="2596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C7329-A4F8-C347-FD40-540A27B4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156" y="2951126"/>
            <a:ext cx="1965430" cy="2259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C652E-066E-707D-2A85-970AA9D65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100" y="2296112"/>
            <a:ext cx="1919111" cy="2799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D7AEA-B8F1-FDB1-680B-3037F20DA315}"/>
              </a:ext>
            </a:extLst>
          </p:cNvPr>
          <p:cNvSpPr txBox="1"/>
          <p:nvPr/>
        </p:nvSpPr>
        <p:spPr>
          <a:xfrm>
            <a:off x="2937795" y="4155215"/>
            <a:ext cx="75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PAPIR I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KARTON</a:t>
            </a:r>
            <a:endParaRPr lang="hr-HR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CDDF3-B3E4-F149-7E34-D2A00D16C05A}"/>
              </a:ext>
            </a:extLst>
          </p:cNvPr>
          <p:cNvSpPr txBox="1"/>
          <p:nvPr/>
        </p:nvSpPr>
        <p:spPr>
          <a:xfrm rot="21395829">
            <a:off x="5577175" y="4156026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Candara" panose="020E0502030303020204" pitchFamily="34" charset="0"/>
              </a:rPr>
              <a:t>PLASTIKA</a:t>
            </a:r>
            <a:endParaRPr lang="hr-HR" sz="1200" b="1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493E6-2654-A455-5D8D-EFF6966D567A}"/>
              </a:ext>
            </a:extLst>
          </p:cNvPr>
          <p:cNvSpPr txBox="1"/>
          <p:nvPr/>
        </p:nvSpPr>
        <p:spPr>
          <a:xfrm>
            <a:off x="468541" y="3940996"/>
            <a:ext cx="712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STAKLO</a:t>
            </a:r>
            <a:endParaRPr lang="hr-HR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EF4A7-CDBE-AAD0-9607-E96FDED9A68D}"/>
              </a:ext>
            </a:extLst>
          </p:cNvPr>
          <p:cNvSpPr txBox="1"/>
          <p:nvPr/>
        </p:nvSpPr>
        <p:spPr>
          <a:xfrm>
            <a:off x="6339194" y="1623786"/>
            <a:ext cx="5526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dirty="0">
                <a:latin typeface="Candara" panose="020E0502030303020204" pitchFamily="34" charset="0"/>
              </a:rPr>
              <a:t>Zašto je potrebno kvalitetno odvajati otpad?</a:t>
            </a:r>
            <a:endParaRPr lang="en-US" b="1" dirty="0">
              <a:latin typeface="Candara" panose="020E0502030303020204" pitchFamily="34" charset="0"/>
            </a:endParaRPr>
          </a:p>
          <a:p>
            <a:pPr algn="just"/>
            <a:endParaRPr lang="hr-HR" dirty="0">
              <a:latin typeface="Candara" panose="020E0502030303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Miješanjem raznih vrsta otpada u našim domovima nepovratno gubimo njihova korisna svojstva i pretvaramo otpad u „smeće“!  </a:t>
            </a:r>
            <a:endParaRPr lang="en-US" dirty="0">
              <a:latin typeface="Candara" panose="020E0502030303020204" pitchFamily="34" charset="0"/>
            </a:endParaRP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FD051A2-53D8-91EC-B6A5-8ECEB9306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380" y="3551899"/>
            <a:ext cx="3739993" cy="307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FA0782-9057-A0F4-F7E5-F75A2A3CA98D}"/>
              </a:ext>
            </a:extLst>
          </p:cNvPr>
          <p:cNvSpPr/>
          <p:nvPr/>
        </p:nvSpPr>
        <p:spPr>
          <a:xfrm>
            <a:off x="2751893" y="5475315"/>
            <a:ext cx="4846447" cy="1155150"/>
          </a:xfrm>
          <a:prstGeom prst="rect">
            <a:avLst/>
          </a:prstGeom>
          <a:solidFill>
            <a:srgbClr val="AD5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9386A8-492D-4574-6DC9-10193C182399}"/>
              </a:ext>
            </a:extLst>
          </p:cNvPr>
          <p:cNvSpPr txBox="1"/>
          <p:nvPr/>
        </p:nvSpPr>
        <p:spPr>
          <a:xfrm>
            <a:off x="3295428" y="5615484"/>
            <a:ext cx="3731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LOKACIJE: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naselje </a:t>
            </a:r>
            <a:r>
              <a:rPr lang="hr-HR" sz="12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Jakopovac</a:t>
            </a:r>
            <a:r>
              <a:rPr lang="hr-HR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 kod društvenog doma,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naselje Križ Gornji kod društvenog doma,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naselje Zrinski Topolovac kod društvenog doma</a:t>
            </a:r>
            <a:endParaRPr lang="en-US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624CC1-D4EE-7C2E-30A9-83BDD7627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365" y="1409142"/>
            <a:ext cx="8308622" cy="45156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41CC95-7771-EFD0-2EC1-5B9B71DEE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5768EFB-B317-47EA-C969-D365EB13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6" y="227535"/>
            <a:ext cx="3799589" cy="5450251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pl-PL" sz="4400" dirty="0">
                <a:latin typeface="Sagona Book" panose="020F0502020204030204" pitchFamily="34" charset="0"/>
              </a:rPr>
              <a:t>Kako razdvajati po spremnicima u kućanstvu?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1CF39-6540-5B9E-8E6C-4310213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15</a:t>
            </a:fld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E340B1-802E-BD63-9A66-75CABA51D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304428"/>
            <a:ext cx="8201025" cy="5753100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70B4FC0-28C3-A517-936B-6AA3A30BB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7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A623-4ABD-9AB5-A031-8258A9C3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23" y="458611"/>
            <a:ext cx="10981519" cy="676656"/>
          </a:xfrm>
        </p:spPr>
        <p:txBody>
          <a:bodyPr/>
          <a:lstStyle/>
          <a:p>
            <a:r>
              <a:rPr lang="es-ES" sz="4100" dirty="0"/>
              <a:t>Ostale </a:t>
            </a:r>
            <a:r>
              <a:rPr lang="es-ES" sz="4100" dirty="0" err="1"/>
              <a:t>vrste</a:t>
            </a:r>
            <a:r>
              <a:rPr lang="es-ES" sz="4100" dirty="0"/>
              <a:t> </a:t>
            </a:r>
            <a:r>
              <a:rPr lang="es-ES" sz="4100" dirty="0" err="1"/>
              <a:t>otpada</a:t>
            </a:r>
            <a:r>
              <a:rPr lang="es-ES" sz="4100" dirty="0"/>
              <a:t>: </a:t>
            </a:r>
            <a:r>
              <a:rPr lang="es-ES" sz="4100" dirty="0" err="1"/>
              <a:t>biootpad</a:t>
            </a:r>
            <a:endParaRPr lang="es-E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3207-BEFC-9316-5479-114013C70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78" y="1474426"/>
            <a:ext cx="10364830" cy="1157714"/>
          </a:xfrm>
        </p:spPr>
        <p:txBody>
          <a:bodyPr>
            <a:normAutofit/>
          </a:bodyPr>
          <a:lstStyle/>
          <a:p>
            <a:pPr algn="just"/>
            <a:r>
              <a:rPr lang="en-US" sz="1800" dirty="0" err="1">
                <a:latin typeface="Candara" panose="020E0502030303020204" pitchFamily="34" charset="0"/>
              </a:rPr>
              <a:t>Biootpad</a:t>
            </a:r>
            <a:r>
              <a:rPr lang="hr-HR" sz="1800" dirty="0">
                <a:latin typeface="Candara" panose="020E0502030303020204" pitchFamily="34" charset="0"/>
              </a:rPr>
              <a:t> je biološki razgradiv otpad iz vrtova i parkova, hrana i kuhinjski otpad iz kućanstava, restorana, ugostiteljskih i maloprodajnih objekata i slični otpad iz proizvodnje prehrambenih proizvoda.</a:t>
            </a:r>
          </a:p>
          <a:p>
            <a:pPr algn="just"/>
            <a:r>
              <a:rPr lang="hr-HR" sz="1800" dirty="0">
                <a:latin typeface="Candara" panose="020E0502030303020204" pitchFamily="34" charset="0"/>
              </a:rPr>
              <a:t>Moguće </a:t>
            </a:r>
            <a:r>
              <a:rPr lang="en-US" sz="1800" dirty="0">
                <a:latin typeface="Candara" panose="020E0502030303020204" pitchFamily="34" charset="0"/>
              </a:rPr>
              <a:t>ga je </a:t>
            </a:r>
            <a:r>
              <a:rPr lang="hr-HR" sz="1800" dirty="0">
                <a:latin typeface="Candara" panose="020E0502030303020204" pitchFamily="34" charset="0"/>
              </a:rPr>
              <a:t>zbrinuti u procesu </a:t>
            </a:r>
            <a:r>
              <a:rPr lang="hr-HR" sz="1800" b="1" dirty="0">
                <a:latin typeface="Candara" panose="020E0502030303020204" pitchFamily="34" charset="0"/>
              </a:rPr>
              <a:t>kućnog kompostiranja</a:t>
            </a:r>
            <a:r>
              <a:rPr lang="en-US" sz="18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97EC3-6023-B0DA-4B28-2DC143F1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n-GB" smtClean="0"/>
              <a:t>16</a:t>
            </a:fld>
            <a:endParaRPr lang="en-GB" dirty="0"/>
          </a:p>
        </p:txBody>
      </p:sp>
      <p:pic>
        <p:nvPicPr>
          <p:cNvPr id="6" name="Slika 8">
            <a:extLst>
              <a:ext uri="{FF2B5EF4-FFF2-40B4-BE49-F238E27FC236}">
                <a16:creationId xmlns:a16="http://schemas.microsoft.com/office/drawing/2014/main" id="{43C2663A-E2C4-7CFF-F8E3-9940624CD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5852">
            <a:off x="6436765" y="5376294"/>
            <a:ext cx="5449036" cy="1233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95E61-4D7F-6AA6-AA09-06E43AA73EA8}"/>
              </a:ext>
            </a:extLst>
          </p:cNvPr>
          <p:cNvSpPr txBox="1"/>
          <p:nvPr/>
        </p:nvSpPr>
        <p:spPr>
          <a:xfrm>
            <a:off x="197307" y="3121694"/>
            <a:ext cx="3171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1" dirty="0">
                <a:solidFill>
                  <a:srgbClr val="00B050"/>
                </a:solidFill>
                <a:latin typeface="Candara" panose="020E0502030303020204" pitchFamily="34" charset="0"/>
              </a:rPr>
              <a:t>KOMPOSTIRATI SMIJEMO:</a:t>
            </a:r>
            <a:b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</a:b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Listove, koru te ostatke voća i povrća, ljuske od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jaja, talog kave, vrećice čaja, lišće, suho granje,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uvelo cvijeće, piljevinu, koru drveta, slamu,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pokošenu travu…</a:t>
            </a:r>
            <a:endParaRPr lang="en-GB" sz="1800" dirty="0">
              <a:solidFill>
                <a:srgbClr val="242021"/>
              </a:solidFill>
              <a:latin typeface="Candara" panose="020E0502030303020204" pitchFamily="34" charset="0"/>
            </a:endParaRP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1" name="Rezervirano mjesto slike 6" descr="Slika na kojoj se prikazuje trava, na otvorenom, zeleno, polje&#10;&#10;Opis je automatski generiran">
            <a:extLst>
              <a:ext uri="{FF2B5EF4-FFF2-40B4-BE49-F238E27FC236}">
                <a16:creationId xmlns:a16="http://schemas.microsoft.com/office/drawing/2014/main" id="{06EDD2A2-BFC2-FEEC-05AE-F44B9CC7C2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4" r="1" b="10858"/>
          <a:stretch/>
        </p:blipFill>
        <p:spPr>
          <a:xfrm>
            <a:off x="3604884" y="2687868"/>
            <a:ext cx="3773858" cy="21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0">
            <a:extLst>
              <a:ext uri="{FF2B5EF4-FFF2-40B4-BE49-F238E27FC236}">
                <a16:creationId xmlns:a16="http://schemas.microsoft.com/office/drawing/2014/main" id="{371011A3-7E69-026E-5923-2ADEADAFB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315" y="4933697"/>
            <a:ext cx="1582509" cy="12878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05CFDB-B4B5-E3EC-1A50-174833C9EEE8}"/>
              </a:ext>
            </a:extLst>
          </p:cNvPr>
          <p:cNvSpPr txBox="1"/>
          <p:nvPr/>
        </p:nvSpPr>
        <p:spPr>
          <a:xfrm>
            <a:off x="2775766" y="506068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543E35"/>
                </a:solidFill>
                <a:latin typeface="Candara" panose="020E0502030303020204" pitchFamily="34" charset="0"/>
              </a:rPr>
              <a:t>KOMPOST</a:t>
            </a:r>
            <a:endParaRPr lang="en-US" b="1" dirty="0">
              <a:solidFill>
                <a:srgbClr val="543E35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0AF73C-3B1B-EEE7-2D28-0C512D30A842}"/>
              </a:ext>
            </a:extLst>
          </p:cNvPr>
          <p:cNvSpPr txBox="1"/>
          <p:nvPr/>
        </p:nvSpPr>
        <p:spPr>
          <a:xfrm>
            <a:off x="7614379" y="2567696"/>
            <a:ext cx="4409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1" dirty="0">
                <a:solidFill>
                  <a:srgbClr val="C00000"/>
                </a:solidFill>
                <a:latin typeface="Candara" panose="020E0502030303020204" pitchFamily="34" charset="0"/>
              </a:rPr>
              <a:t>KOMPOSTIRATI NE SMIJEMO:</a:t>
            </a:r>
            <a:b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</a:b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Lijekove, sadržaj vrećice iz usisavača, pelene,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pepeo, izmet pasa i mačaka, kosti, masnoće,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kuhan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u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 hran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u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, mliječn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e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 proizvod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e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, tekućine, jela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od mesa i ribe, osjemenjeni korov, bolesne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biljke, lišće oraha, drvo koje je bilo bojano ili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lakirano, biootpad koji je bio u dodiru s naftom,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benzinom, uljanim i zaštitnim bojama i</a:t>
            </a:r>
            <a:r>
              <a:rPr lang="en-GB" sz="1800" dirty="0">
                <a:solidFill>
                  <a:srgbClr val="242021"/>
                </a:solidFill>
                <a:latin typeface="Candara" panose="020E0502030303020204" pitchFamily="34" charset="0"/>
              </a:rPr>
              <a:t> </a:t>
            </a:r>
            <a:r>
              <a:rPr lang="hr-HR" sz="1800" dirty="0">
                <a:solidFill>
                  <a:srgbClr val="242021"/>
                </a:solidFill>
                <a:latin typeface="Candara" panose="020E0502030303020204" pitchFamily="34" charset="0"/>
              </a:rPr>
              <a:t>pesticidima…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318456-775F-C4DF-2C8E-5B5BD16E1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1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A623-4ABD-9AB5-A031-8258A9C3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78" y="475963"/>
            <a:ext cx="10981519" cy="676656"/>
          </a:xfrm>
        </p:spPr>
        <p:txBody>
          <a:bodyPr/>
          <a:lstStyle/>
          <a:p>
            <a:r>
              <a:rPr lang="es-ES" sz="4100" dirty="0" err="1"/>
              <a:t>Kako</a:t>
            </a:r>
            <a:r>
              <a:rPr lang="es-ES" sz="4100" dirty="0"/>
              <a:t> </a:t>
            </a:r>
            <a:r>
              <a:rPr lang="es-ES" sz="4100" dirty="0" err="1"/>
              <a:t>kompostirati</a:t>
            </a:r>
            <a:r>
              <a:rPr lang="es-ES" sz="41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3207-BEFC-9316-5479-114013C70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61" y="1471682"/>
            <a:ext cx="4799099" cy="474713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Na dno </a:t>
            </a:r>
            <a:r>
              <a:rPr lang="hr-HR" sz="1800" dirty="0" err="1">
                <a:latin typeface="Candara" panose="020E0502030303020204" pitchFamily="34" charset="0"/>
              </a:rPr>
              <a:t>kompostera</a:t>
            </a:r>
            <a:r>
              <a:rPr lang="hr-HR" sz="1800" dirty="0">
                <a:latin typeface="Candara" panose="020E0502030303020204" pitchFamily="34" charset="0"/>
              </a:rPr>
              <a:t> staviti usitnjeno granje (visina sloja do 15 cm)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Dodati sloj lišća te slojeve usitnjenog (do 5 cm) i izmiješanog biootpada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Između slojeva biootpada nasuti tanki sloj vrtne zemlje ili svježeg komposta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Ukoliko </a:t>
            </a:r>
            <a:r>
              <a:rPr lang="hr-HR" sz="1800" dirty="0" err="1">
                <a:latin typeface="Candara" panose="020E0502030303020204" pitchFamily="34" charset="0"/>
              </a:rPr>
              <a:t>komposter</a:t>
            </a:r>
            <a:r>
              <a:rPr lang="hr-HR" sz="1800" dirty="0">
                <a:latin typeface="Candara" panose="020E0502030303020204" pitchFamily="34" charset="0"/>
              </a:rPr>
              <a:t> nema vlastiti poklopac, </a:t>
            </a:r>
            <a:r>
              <a:rPr lang="hr-HR" sz="1800" dirty="0" err="1">
                <a:latin typeface="Candara" panose="020E0502030303020204" pitchFamily="34" charset="0"/>
              </a:rPr>
              <a:t>kompostnu</a:t>
            </a:r>
            <a:r>
              <a:rPr lang="hr-HR" sz="1800" dirty="0">
                <a:latin typeface="Candara" panose="020E0502030303020204" pitchFamily="34" charset="0"/>
              </a:rPr>
              <a:t> hrpu prekriti materijalom (jutena vreća, slama i sl.) koji propušta zrak, smanjuje isušivanje i gubitak topline, onemogućava ispiranje hranjivih sastojaka te sprječava raznošenje vjetrom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Poslije 6 do 12 mjeseci kompost je zreo te ga treba prosijati. Veće komade koji su ostali na situ treba vratiti u proces kompostiranja.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97EC3-6023-B0DA-4B28-2DC143F1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n-GB" smtClean="0"/>
              <a:t>17</a:t>
            </a:fld>
            <a:endParaRPr lang="en-GB" dirty="0"/>
          </a:p>
        </p:txBody>
      </p:sp>
      <p:pic>
        <p:nvPicPr>
          <p:cNvPr id="4" name="Picture 3" descr="A person holding a bag of food&#10;&#10;Description automatically generated">
            <a:extLst>
              <a:ext uri="{FF2B5EF4-FFF2-40B4-BE49-F238E27FC236}">
                <a16:creationId xmlns:a16="http://schemas.microsoft.com/office/drawing/2014/main" id="{5E884E40-7F72-3B92-E9B4-F6DABEF29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25" y="1274225"/>
            <a:ext cx="4237572" cy="2819363"/>
          </a:xfrm>
          <a:prstGeom prst="rect">
            <a:avLst/>
          </a:prstGeom>
        </p:spPr>
      </p:pic>
      <p:pic>
        <p:nvPicPr>
          <p:cNvPr id="8" name="Slika 3">
            <a:extLst>
              <a:ext uri="{FF2B5EF4-FFF2-40B4-BE49-F238E27FC236}">
                <a16:creationId xmlns:a16="http://schemas.microsoft.com/office/drawing/2014/main" id="{EAAE3F5D-1C13-6B93-3021-ED926B026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847" y="4384055"/>
            <a:ext cx="5767750" cy="2139806"/>
          </a:xfrm>
          <a:prstGeom prst="rect">
            <a:avLst/>
          </a:prstGeom>
        </p:spPr>
      </p:pic>
      <p:pic>
        <p:nvPicPr>
          <p:cNvPr id="9" name="Slika 14">
            <a:extLst>
              <a:ext uri="{FF2B5EF4-FFF2-40B4-BE49-F238E27FC236}">
                <a16:creationId xmlns:a16="http://schemas.microsoft.com/office/drawing/2014/main" id="{8130397E-A1F4-A444-0AA2-9B1321A4B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333" y="1605384"/>
            <a:ext cx="2266692" cy="2455076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1C45879-C35E-2435-F39E-78EFB362B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9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A623-4ABD-9AB5-A031-8258A9C3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78" y="877824"/>
            <a:ext cx="10981519" cy="676656"/>
          </a:xfrm>
        </p:spPr>
        <p:txBody>
          <a:bodyPr/>
          <a:lstStyle/>
          <a:p>
            <a:r>
              <a:rPr lang="en-GB" sz="4100" dirty="0"/>
              <a:t>Ostale </a:t>
            </a:r>
            <a:r>
              <a:rPr lang="en-GB" sz="4100" dirty="0" err="1"/>
              <a:t>vrste</a:t>
            </a:r>
            <a:r>
              <a:rPr lang="en-GB" sz="4100" dirty="0"/>
              <a:t> </a:t>
            </a:r>
            <a:r>
              <a:rPr lang="en-GB" sz="4100" dirty="0" err="1"/>
              <a:t>otpada</a:t>
            </a:r>
            <a:r>
              <a:rPr lang="en-GB" sz="4100" dirty="0"/>
              <a:t>: </a:t>
            </a:r>
            <a:r>
              <a:rPr lang="en-GB" sz="4100" dirty="0" err="1"/>
              <a:t>glomazni</a:t>
            </a:r>
            <a:r>
              <a:rPr lang="en-GB" sz="4100" dirty="0"/>
              <a:t> </a:t>
            </a:r>
            <a:r>
              <a:rPr lang="en-GB" sz="4100" dirty="0" err="1"/>
              <a:t>otpad</a:t>
            </a:r>
            <a:br>
              <a:rPr lang="en-GB" sz="4100" dirty="0"/>
            </a:br>
            <a:endParaRPr lang="en-GB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3207-BEFC-9316-5479-114013C70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90" y="1901952"/>
            <a:ext cx="7366449" cy="387705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Beton, cigle, keramičke pločice, izolacijski materijal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Najčešći otpad koji se odlaže na divlja odlagališta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Nepovratno uništavanje prirodnih resursa!</a:t>
            </a:r>
            <a:endParaRPr lang="en-US" sz="18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97EC3-6023-B0DA-4B28-2DC143F1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D7C61-7BBA-EC65-AA54-E26FBE32D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393" y="3367798"/>
            <a:ext cx="4153480" cy="275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69A8636-EECA-EFAE-19EB-729C7C520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6090" y="1918594"/>
            <a:ext cx="3818746" cy="254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319A1-92C4-215B-4E5F-B777E2B65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03" y="1420604"/>
            <a:ext cx="8308622" cy="45156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5A31897-5631-4848-71DA-2C97389FB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6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05AC32-3118-BD43-839F-B581C384832A}"/>
              </a:ext>
            </a:extLst>
          </p:cNvPr>
          <p:cNvSpPr/>
          <p:nvPr/>
        </p:nvSpPr>
        <p:spPr>
          <a:xfrm>
            <a:off x="779987" y="4182562"/>
            <a:ext cx="4871452" cy="2000250"/>
          </a:xfrm>
          <a:prstGeom prst="rect">
            <a:avLst/>
          </a:prstGeom>
          <a:solidFill>
            <a:schemeClr val="bg1"/>
          </a:solidFill>
          <a:ln>
            <a:solidFill>
              <a:srgbClr val="008D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3A623-4ABD-9AB5-A031-8258A9C3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675188"/>
            <a:ext cx="10981519" cy="676656"/>
          </a:xfrm>
        </p:spPr>
        <p:txBody>
          <a:bodyPr/>
          <a:lstStyle/>
          <a:p>
            <a:r>
              <a:rPr lang="es-ES" sz="4100" dirty="0"/>
              <a:t>Ostale </a:t>
            </a:r>
            <a:r>
              <a:rPr lang="es-ES" sz="4100" dirty="0" err="1"/>
              <a:t>vrste</a:t>
            </a:r>
            <a:r>
              <a:rPr lang="es-ES" sz="4100" dirty="0"/>
              <a:t> </a:t>
            </a:r>
            <a:r>
              <a:rPr lang="es-ES" sz="4100" dirty="0" err="1"/>
              <a:t>otpada</a:t>
            </a:r>
            <a:r>
              <a:rPr lang="es-ES" sz="4100" dirty="0"/>
              <a:t>: EE </a:t>
            </a:r>
            <a:r>
              <a:rPr lang="es-ES" sz="4100" dirty="0" err="1"/>
              <a:t>otpad</a:t>
            </a:r>
            <a:endParaRPr lang="es-E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3207-BEFC-9316-5479-114013C70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701234"/>
            <a:ext cx="8401673" cy="387705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Sadrži velik broj različitih komponenata opasnih za okoliš (živa, kadmij, krom, brom, olovo, arsen, azbest i dr.)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EE otpad iz kućanstava (hladnjaci, zamrzivači, perilice i sušilice rublja, perilice posuđa, štednjaci, električni radijatori, termo-akumulacijske peći, klima-uređaji, TV prijamnici i drugi EE otpad)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800" dirty="0">
                <a:latin typeface="Candara" panose="020E0502030303020204" pitchFamily="34" charset="0"/>
              </a:rPr>
              <a:t>Moguća besplatna predaja</a:t>
            </a:r>
            <a:endParaRPr lang="en-US" sz="1800" dirty="0">
              <a:latin typeface="Candara" panose="020E0502030303020204" pitchFamily="34" charset="0"/>
            </a:endParaRPr>
          </a:p>
          <a:p>
            <a:pPr algn="just"/>
            <a:r>
              <a:rPr lang="hr-HR" sz="1800" dirty="0">
                <a:latin typeface="Candara" panose="020E0502030303020204" pitchFamily="34" charset="0"/>
              </a:rPr>
              <a:t> (trgovine, koncesionar, reciklažna dvorišta)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97EC3-6023-B0DA-4B28-2DC143F1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n-GB" smtClean="0"/>
              <a:t>19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DACD3-DB90-C779-03B8-E77CBD03F0A3}"/>
              </a:ext>
            </a:extLst>
          </p:cNvPr>
          <p:cNvSpPr txBox="1"/>
          <p:nvPr/>
        </p:nvSpPr>
        <p:spPr>
          <a:xfrm>
            <a:off x="817902" y="4664668"/>
            <a:ext cx="227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ndara" panose="020E0502030303020204" pitchFamily="34" charset="0"/>
              </a:rPr>
              <a:t>EE otpad je najbrže rastuća vrsta otpada!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DFC8829-C440-468D-C575-6D3C297026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797" y="4478299"/>
            <a:ext cx="2279895" cy="1408776"/>
          </a:xfrm>
          <a:prstGeom prst="rect">
            <a:avLst/>
          </a:prstGeom>
        </p:spPr>
      </p:pic>
      <p:pic>
        <p:nvPicPr>
          <p:cNvPr id="10" name="Picture 9" descr="A pile of electronic components&#10;&#10;Description automatically generated">
            <a:extLst>
              <a:ext uri="{FF2B5EF4-FFF2-40B4-BE49-F238E27FC236}">
                <a16:creationId xmlns:a16="http://schemas.microsoft.com/office/drawing/2014/main" id="{636FE1E6-2E8D-B569-5EE3-33090531B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20" y="3142602"/>
            <a:ext cx="4560317" cy="3040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64EC9-3C5C-2C64-7ECC-F63E8F27F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1" y="1454556"/>
            <a:ext cx="8308622" cy="45156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0A0D985-B8DD-0B1A-EC8F-96DE4390B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1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78135-3F5C-BB53-0082-12295679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6088" y="266994"/>
            <a:ext cx="6229530" cy="1325563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>
                <a:solidFill>
                  <a:srgbClr val="543E35"/>
                </a:solidFill>
              </a:rPr>
              <a:t>Sadržaj</a:t>
            </a:r>
            <a:endParaRPr lang="en-GB" dirty="0">
              <a:solidFill>
                <a:srgbClr val="543E35"/>
              </a:solidFill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4883AB6-E6D8-70A9-3CCB-61E120FC6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248069"/>
              </p:ext>
            </p:extLst>
          </p:nvPr>
        </p:nvGraphicFramePr>
        <p:xfrm>
          <a:off x="4475596" y="1225406"/>
          <a:ext cx="4132263" cy="4838913"/>
        </p:xfrm>
        <a:graphic>
          <a:graphicData uri="http://schemas.openxmlformats.org/drawingml/2006/table">
            <a:tbl>
              <a:tblPr firstRow="1" bandRow="1"/>
              <a:tblGrid>
                <a:gridCol w="4132263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55631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2400" dirty="0">
                          <a:latin typeface="+mn-lt"/>
                          <a:cs typeface="Gill Sans Light" panose="020B0302020104020203" pitchFamily="34" charset="-79"/>
                        </a:rPr>
                        <a:t>UVOD – </a:t>
                      </a:r>
                      <a:r>
                        <a:rPr lang="en-GB" sz="2400" dirty="0" err="1">
                          <a:latin typeface="+mn-lt"/>
                          <a:cs typeface="Gill Sans Light" panose="020B0302020104020203" pitchFamily="34" charset="-79"/>
                        </a:rPr>
                        <a:t>Zakonodavni</a:t>
                      </a:r>
                      <a:r>
                        <a:rPr lang="en-GB" sz="2400" dirty="0">
                          <a:latin typeface="+mn-lt"/>
                          <a:cs typeface="Gill Sans Light" panose="020B0302020104020203" pitchFamily="34" charset="-79"/>
                        </a:rPr>
                        <a:t> </a:t>
                      </a:r>
                      <a:r>
                        <a:rPr lang="en-GB" sz="2400" dirty="0" err="1">
                          <a:latin typeface="+mn-lt"/>
                          <a:cs typeface="Gill Sans Light" panose="020B0302020104020203" pitchFamily="34" charset="-79"/>
                        </a:rPr>
                        <a:t>okvir</a:t>
                      </a:r>
                      <a:endParaRPr lang="en-GB" sz="240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 rtl="0"/>
                      <a:r>
                        <a:rPr lang="en-GB" sz="1800" dirty="0">
                          <a:latin typeface="+mj-lt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1054249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2400" dirty="0">
                          <a:latin typeface="+mn-lt"/>
                          <a:cs typeface="Gill Sans Light" panose="020B0302020104020203" pitchFamily="34" charset="-79"/>
                        </a:rPr>
                        <a:t>CILJEVI</a:t>
                      </a:r>
                    </a:p>
                    <a:p>
                      <a:pPr marL="0" algn="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1075765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2400" dirty="0">
                          <a:latin typeface="+mn-lt"/>
                          <a:cs typeface="Gill Sans Light" panose="020B0302020104020203" pitchFamily="34" charset="-79"/>
                        </a:rPr>
                        <a:t>PRIMJERI</a:t>
                      </a:r>
                    </a:p>
                    <a:p>
                      <a:pPr marL="0" algn="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1032734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2400" dirty="0">
                          <a:latin typeface="+mn-lt"/>
                          <a:cs typeface="Gill Sans Light" panose="020B0302020104020203" pitchFamily="34" charset="-79"/>
                        </a:rPr>
                        <a:t>SAŽETAK</a:t>
                      </a:r>
                    </a:p>
                    <a:p>
                      <a:pPr marL="0" algn="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920534">
                <a:tc>
                  <a:txBody>
                    <a:bodyPr/>
                    <a:lstStyle>
                      <a:defPPr>
                        <a:defRPr lang="en-GB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GB"/>
                      </a:pPr>
                      <a:r>
                        <a:rPr lang="en-GB" sz="2400" dirty="0">
                          <a:latin typeface="+mn-lt"/>
                          <a:cs typeface="Gill Sans Light" panose="020B0302020104020203" pitchFamily="34" charset="-79"/>
                        </a:rPr>
                        <a:t>-</a:t>
                      </a:r>
                    </a:p>
                    <a:p>
                      <a:pPr marL="0" algn="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F71DCA-DE40-A558-2F6B-D2E93164A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7179F7-8740-03DE-F133-BBA41988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17" y="843800"/>
            <a:ext cx="10515600" cy="676656"/>
          </a:xfrm>
        </p:spPr>
        <p:txBody>
          <a:bodyPr rtlCol="0"/>
          <a:lstStyle>
            <a:defPPr>
              <a:defRPr lang="en-GB"/>
            </a:defPPr>
          </a:lstStyle>
          <a:p>
            <a:pPr algn="l"/>
            <a:r>
              <a:rPr lang="en-GB" sz="4100" dirty="0">
                <a:solidFill>
                  <a:schemeClr val="bg1"/>
                </a:solidFill>
              </a:rPr>
              <a:t>Z</a:t>
            </a:r>
            <a:r>
              <a:rPr lang="hr-HR" sz="4100" dirty="0" err="1">
                <a:solidFill>
                  <a:schemeClr val="bg1"/>
                </a:solidFill>
              </a:rPr>
              <a:t>ašto</a:t>
            </a:r>
            <a:r>
              <a:rPr lang="hr-HR" sz="4100" dirty="0">
                <a:solidFill>
                  <a:schemeClr val="bg1"/>
                </a:solidFill>
              </a:rPr>
              <a:t> održivo gospodariti otpadom?</a:t>
            </a:r>
            <a:endParaRPr lang="en-US" sz="4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3AABF76-F42A-5213-B615-6C140041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pPr rtl="0"/>
              <a:t>20</a:t>
            </a:fld>
            <a:endParaRPr lang="en-GB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9B8C3A1-9C4D-E04B-91AB-C66F83E5F8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167971"/>
              </p:ext>
            </p:extLst>
          </p:nvPr>
        </p:nvGraphicFramePr>
        <p:xfrm>
          <a:off x="329668" y="1520456"/>
          <a:ext cx="11532663" cy="43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51C06B2-51FE-3F15-228E-1A25BBFC0A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5544" y="1669986"/>
            <a:ext cx="8308622" cy="45156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85D0D9-1DFE-10B1-B45E-74AF4AC9D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41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BC67D1C-459B-1BB5-81C6-A1AA2B98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45" y="-303522"/>
            <a:ext cx="11005145" cy="1501771"/>
          </a:xfrm>
        </p:spPr>
        <p:txBody>
          <a:bodyPr/>
          <a:lstStyle/>
          <a:p>
            <a:r>
              <a:rPr lang="hr-HR" sz="4800" dirty="0">
                <a:solidFill>
                  <a:srgbClr val="543E35"/>
                </a:solidFill>
              </a:rPr>
              <a:t>Zašto održivo gospodariti otpadom?</a:t>
            </a:r>
            <a:endParaRPr lang="en-GB" dirty="0">
              <a:solidFill>
                <a:srgbClr val="543E35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77DE24-B13C-A9AF-41C5-92B4100C8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1" y="1947671"/>
            <a:ext cx="6292561" cy="4070729"/>
          </a:xfrm>
        </p:spPr>
        <p:txBody>
          <a:bodyPr>
            <a:normAutofit/>
          </a:bodyPr>
          <a:lstStyle/>
          <a:p>
            <a:r>
              <a:rPr lang="en-GB" dirty="0"/>
              <a:t>Energija </a:t>
            </a:r>
            <a:r>
              <a:rPr lang="en-GB" dirty="0" err="1"/>
              <a:t>koja</a:t>
            </a:r>
            <a:r>
              <a:rPr lang="en-GB" dirty="0"/>
              <a:t> se </a:t>
            </a:r>
            <a:r>
              <a:rPr lang="en-GB" dirty="0" err="1"/>
              <a:t>uštedi</a:t>
            </a:r>
            <a:r>
              <a:rPr lang="en-GB" dirty="0"/>
              <a:t> </a:t>
            </a:r>
            <a:r>
              <a:rPr lang="en-GB" dirty="0" err="1"/>
              <a:t>recikliranjem</a:t>
            </a:r>
            <a:r>
              <a:rPr lang="en-GB" dirty="0"/>
              <a:t> 1 </a:t>
            </a:r>
            <a:r>
              <a:rPr lang="en-GB" dirty="0" err="1"/>
              <a:t>staklene</a:t>
            </a:r>
            <a:r>
              <a:rPr lang="en-GB" dirty="0"/>
              <a:t> </a:t>
            </a:r>
            <a:r>
              <a:rPr lang="en-GB" dirty="0" err="1"/>
              <a:t>boce</a:t>
            </a:r>
            <a:r>
              <a:rPr lang="en-GB" dirty="0"/>
              <a:t> </a:t>
            </a:r>
            <a:r>
              <a:rPr lang="en-GB" dirty="0" err="1"/>
              <a:t>dovoljna</a:t>
            </a:r>
            <a:r>
              <a:rPr lang="en-GB" dirty="0"/>
              <a:t> je da </a:t>
            </a:r>
            <a:r>
              <a:rPr lang="en-GB" dirty="0" err="1"/>
              <a:t>žarulja</a:t>
            </a:r>
            <a:r>
              <a:rPr lang="en-GB" dirty="0"/>
              <a:t> </a:t>
            </a:r>
            <a:r>
              <a:rPr lang="en-GB" dirty="0" err="1"/>
              <a:t>snage</a:t>
            </a:r>
            <a:r>
              <a:rPr lang="en-GB" dirty="0"/>
              <a:t> 60 W </a:t>
            </a:r>
            <a:r>
              <a:rPr lang="en-GB" dirty="0" err="1"/>
              <a:t>svijetli</a:t>
            </a:r>
            <a:r>
              <a:rPr lang="en-GB" dirty="0"/>
              <a:t> 4 </a:t>
            </a:r>
            <a:r>
              <a:rPr lang="en-GB" dirty="0" err="1"/>
              <a:t>sata</a:t>
            </a:r>
            <a:r>
              <a:rPr lang="en-GB" dirty="0"/>
              <a:t>, </a:t>
            </a:r>
            <a:r>
              <a:rPr lang="en-GB" dirty="0" err="1"/>
              <a:t>računalo</a:t>
            </a:r>
            <a:r>
              <a:rPr lang="en-GB" dirty="0"/>
              <a:t> </a:t>
            </a:r>
            <a:r>
              <a:rPr lang="en-GB" dirty="0" err="1"/>
              <a:t>radi</a:t>
            </a:r>
            <a:r>
              <a:rPr lang="en-GB" dirty="0"/>
              <a:t> 30 </a:t>
            </a:r>
            <a:r>
              <a:rPr lang="en-GB" dirty="0" err="1"/>
              <a:t>minuta</a:t>
            </a:r>
            <a:r>
              <a:rPr lang="en-GB" dirty="0"/>
              <a:t>, a </a:t>
            </a:r>
            <a:r>
              <a:rPr lang="en-GB" dirty="0" err="1"/>
              <a:t>televizor</a:t>
            </a:r>
            <a:r>
              <a:rPr lang="en-GB" dirty="0"/>
              <a:t> 20 </a:t>
            </a:r>
            <a:r>
              <a:rPr lang="en-GB" dirty="0" err="1"/>
              <a:t>minuta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 err="1"/>
              <a:t>Odvojenim</a:t>
            </a:r>
            <a:r>
              <a:rPr lang="en-GB" dirty="0"/>
              <a:t> </a:t>
            </a:r>
            <a:r>
              <a:rPr lang="en-GB" dirty="0" err="1"/>
              <a:t>sakupljanjem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je za </a:t>
            </a:r>
            <a:r>
              <a:rPr lang="en-GB" dirty="0" err="1"/>
              <a:t>svakih</a:t>
            </a:r>
            <a:r>
              <a:rPr lang="en-GB" dirty="0"/>
              <a:t> 10.000 </a:t>
            </a:r>
            <a:r>
              <a:rPr lang="en-GB" dirty="0" err="1"/>
              <a:t>tona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</a:t>
            </a:r>
            <a:r>
              <a:rPr lang="en-GB" dirty="0" err="1"/>
              <a:t>stvoriti</a:t>
            </a:r>
            <a:r>
              <a:rPr lang="en-GB" dirty="0"/>
              <a:t>:</a:t>
            </a:r>
          </a:p>
          <a:p>
            <a:r>
              <a:rPr lang="en-GB" dirty="0"/>
              <a:t>	= 36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radnih</a:t>
            </a:r>
            <a:r>
              <a:rPr lang="en-GB" dirty="0"/>
              <a:t> </a:t>
            </a:r>
            <a:r>
              <a:rPr lang="en-GB" dirty="0" err="1"/>
              <a:t>mjesta</a:t>
            </a:r>
            <a:r>
              <a:rPr lang="en-GB" dirty="0"/>
              <a:t> (</a:t>
            </a:r>
            <a:r>
              <a:rPr lang="en-GB" dirty="0" err="1"/>
              <a:t>recikliranje</a:t>
            </a:r>
            <a:r>
              <a:rPr lang="en-GB" dirty="0"/>
              <a:t>)</a:t>
            </a:r>
          </a:p>
          <a:p>
            <a:r>
              <a:rPr lang="en-GB" dirty="0"/>
              <a:t>	= 296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radnih</a:t>
            </a:r>
            <a:r>
              <a:rPr lang="en-GB" dirty="0"/>
              <a:t> </a:t>
            </a:r>
            <a:r>
              <a:rPr lang="en-GB" dirty="0" err="1"/>
              <a:t>mjesta</a:t>
            </a:r>
            <a:r>
              <a:rPr lang="en-GB" dirty="0"/>
              <a:t> (</a:t>
            </a:r>
            <a:r>
              <a:rPr lang="en-GB" dirty="0" err="1"/>
              <a:t>ponovna</a:t>
            </a:r>
            <a:r>
              <a:rPr lang="en-GB" dirty="0"/>
              <a:t> </a:t>
            </a:r>
            <a:r>
              <a:rPr lang="en-GB" dirty="0" err="1"/>
              <a:t>uporaba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Recikliranjem</a:t>
            </a:r>
            <a:r>
              <a:rPr lang="en-GB" dirty="0"/>
              <a:t> 1 </a:t>
            </a:r>
            <a:r>
              <a:rPr lang="en-GB" dirty="0" err="1"/>
              <a:t>aluminijske</a:t>
            </a:r>
            <a:r>
              <a:rPr lang="en-GB" dirty="0"/>
              <a:t> </a:t>
            </a:r>
            <a:r>
              <a:rPr lang="en-GB" dirty="0" err="1"/>
              <a:t>limenke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je </a:t>
            </a:r>
            <a:r>
              <a:rPr lang="en-GB" dirty="0" err="1"/>
              <a:t>uštedjeti</a:t>
            </a:r>
            <a:r>
              <a:rPr lang="en-GB" dirty="0"/>
              <a:t> </a:t>
            </a:r>
            <a:r>
              <a:rPr lang="en-GB" dirty="0" err="1"/>
              <a:t>dovoljno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 za </a:t>
            </a:r>
            <a:r>
              <a:rPr lang="en-GB" dirty="0" err="1"/>
              <a:t>gledanje</a:t>
            </a:r>
            <a:r>
              <a:rPr lang="en-GB" dirty="0"/>
              <a:t> </a:t>
            </a:r>
            <a:r>
              <a:rPr lang="en-GB" dirty="0" err="1"/>
              <a:t>jednog</a:t>
            </a:r>
            <a:r>
              <a:rPr lang="en-GB" dirty="0"/>
              <a:t> </a:t>
            </a:r>
            <a:r>
              <a:rPr lang="en-GB" dirty="0" err="1"/>
              <a:t>filma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LED </a:t>
            </a:r>
            <a:r>
              <a:rPr lang="en-GB" dirty="0" err="1"/>
              <a:t>televizoru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U 1 </a:t>
            </a:r>
            <a:r>
              <a:rPr lang="en-GB" dirty="0" err="1"/>
              <a:t>toni</a:t>
            </a:r>
            <a:r>
              <a:rPr lang="en-GB" dirty="0"/>
              <a:t> </a:t>
            </a:r>
            <a:r>
              <a:rPr lang="en-GB" dirty="0" err="1"/>
              <a:t>otpadnih</a:t>
            </a:r>
            <a:r>
              <a:rPr lang="en-GB" dirty="0"/>
              <a:t> </a:t>
            </a:r>
            <a:r>
              <a:rPr lang="en-GB" dirty="0" err="1"/>
              <a:t>računala</a:t>
            </a:r>
            <a:r>
              <a:rPr lang="en-GB" dirty="0"/>
              <a:t> </a:t>
            </a:r>
            <a:r>
              <a:rPr lang="en-GB" dirty="0" err="1"/>
              <a:t>nalazi</a:t>
            </a:r>
            <a:r>
              <a:rPr lang="en-GB" dirty="0"/>
              <a:t> se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zlata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je </a:t>
            </a:r>
            <a:r>
              <a:rPr lang="en-GB" dirty="0" err="1"/>
              <a:t>moguće</a:t>
            </a:r>
            <a:r>
              <a:rPr lang="en-GB" dirty="0"/>
              <a:t> </a:t>
            </a:r>
            <a:r>
              <a:rPr lang="en-GB" dirty="0" err="1"/>
              <a:t>dobiti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17 tone rude </a:t>
            </a:r>
            <a:r>
              <a:rPr lang="en-GB" dirty="0" err="1"/>
              <a:t>zlata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62DEF8-E797-96DE-5EB9-64AFF1B3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n-GB" smtClean="0"/>
              <a:pPr rtl="0"/>
              <a:t>21</a:t>
            </a:fld>
            <a:endParaRPr lang="en-GB" dirty="0"/>
          </a:p>
        </p:txBody>
      </p:sp>
      <p:pic>
        <p:nvPicPr>
          <p:cNvPr id="24" name="Picture Placeholder 23" descr="A large orange garbage bag with a person sitting in the background&#10;&#10;Description automatically generated">
            <a:extLst>
              <a:ext uri="{FF2B5EF4-FFF2-40B4-BE49-F238E27FC236}">
                <a16:creationId xmlns:a16="http://schemas.microsoft.com/office/drawing/2014/main" id="{6B469688-BEA1-BD26-2D80-19C9BFF589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7573349" y="1435395"/>
            <a:ext cx="4618651" cy="4376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22A07-FD71-98C0-B7EE-2E3911B9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45" y="1390239"/>
            <a:ext cx="8308622" cy="45156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ADCE95-F3A1-01A5-98F5-DD375A27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13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AB109-D696-F27C-BD95-5BEBCF3A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88451"/>
            <a:ext cx="9144000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 err="1"/>
              <a:t>Sažetak</a:t>
            </a:r>
            <a:r>
              <a:rPr lang="en-GB" dirty="0"/>
              <a:t> </a:t>
            </a:r>
          </a:p>
        </p:txBody>
      </p:sp>
      <p:pic>
        <p:nvPicPr>
          <p:cNvPr id="8" name="Picture Placeholder 7" descr="Person harvesting lettuce from a garden">
            <a:extLst>
              <a:ext uri="{FF2B5EF4-FFF2-40B4-BE49-F238E27FC236}">
                <a16:creationId xmlns:a16="http://schemas.microsoft.com/office/drawing/2014/main" id="{71DAFD00-5660-EAA6-4DE3-83F373055A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" r="32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22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8FF4F5-1463-E475-511D-6B1602F6A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665861"/>
            <a:ext cx="4572000" cy="4070729"/>
          </a:xfrm>
        </p:spPr>
        <p:txBody>
          <a:bodyPr/>
          <a:lstStyle/>
          <a:p>
            <a:r>
              <a:rPr lang="en-GB" dirty="0" err="1"/>
              <a:t>Priroda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odlagalište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 err="1"/>
              <a:t>Zaštita</a:t>
            </a:r>
            <a:r>
              <a:rPr lang="en-GB" dirty="0"/>
              <a:t> </a:t>
            </a:r>
            <a:r>
              <a:rPr lang="en-GB" dirty="0" err="1"/>
              <a:t>okoliša</a:t>
            </a:r>
            <a:r>
              <a:rPr lang="en-GB" dirty="0"/>
              <a:t> je i </a:t>
            </a:r>
            <a:r>
              <a:rPr lang="en-GB" dirty="0" err="1"/>
              <a:t>zaštita</a:t>
            </a:r>
            <a:r>
              <a:rPr lang="en-GB" dirty="0"/>
              <a:t> i </a:t>
            </a:r>
            <a:r>
              <a:rPr lang="en-GB" dirty="0" err="1"/>
              <a:t>prevencija</a:t>
            </a:r>
            <a:r>
              <a:rPr lang="en-GB" dirty="0"/>
              <a:t> </a:t>
            </a:r>
            <a:r>
              <a:rPr lang="en-GB" dirty="0" err="1"/>
              <a:t>zdravlja</a:t>
            </a:r>
            <a:r>
              <a:rPr lang="en-GB" dirty="0"/>
              <a:t> </a:t>
            </a:r>
            <a:r>
              <a:rPr lang="en-GB" dirty="0" err="1"/>
              <a:t>ljudi</a:t>
            </a:r>
            <a:r>
              <a:rPr lang="en-GB" dirty="0"/>
              <a:t>… </a:t>
            </a:r>
            <a:r>
              <a:rPr lang="en-GB" dirty="0" err="1"/>
              <a:t>zalog</a:t>
            </a:r>
            <a:r>
              <a:rPr lang="en-GB" dirty="0"/>
              <a:t> za </a:t>
            </a:r>
            <a:r>
              <a:rPr lang="en-GB" dirty="0" err="1"/>
              <a:t>buduće</a:t>
            </a:r>
            <a:r>
              <a:rPr lang="en-GB" dirty="0"/>
              <a:t> </a:t>
            </a:r>
            <a:r>
              <a:rPr lang="en-GB" dirty="0" err="1"/>
              <a:t>generacije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 err="1"/>
              <a:t>Sprječavanjem</a:t>
            </a:r>
            <a:r>
              <a:rPr lang="en-GB" dirty="0"/>
              <a:t> </a:t>
            </a:r>
            <a:r>
              <a:rPr lang="en-GB" dirty="0" err="1"/>
              <a:t>nastanka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i </a:t>
            </a:r>
            <a:r>
              <a:rPr lang="en-GB" dirty="0" err="1"/>
              <a:t>ponovno</a:t>
            </a:r>
            <a:r>
              <a:rPr lang="en-GB" dirty="0"/>
              <a:t> </a:t>
            </a:r>
            <a:r>
              <a:rPr lang="en-GB" dirty="0" err="1"/>
              <a:t>uporabom</a:t>
            </a:r>
            <a:r>
              <a:rPr lang="en-GB" dirty="0"/>
              <a:t> </a:t>
            </a:r>
            <a:r>
              <a:rPr lang="en-GB" dirty="0" err="1"/>
              <a:t>ostvarujemo</a:t>
            </a:r>
            <a:r>
              <a:rPr lang="en-GB" dirty="0"/>
              <a:t> </a:t>
            </a:r>
            <a:r>
              <a:rPr lang="en-GB" dirty="0" err="1"/>
              <a:t>financijske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i </a:t>
            </a:r>
            <a:r>
              <a:rPr lang="en-GB" dirty="0" err="1"/>
              <a:t>resursne</a:t>
            </a:r>
            <a:r>
              <a:rPr lang="en-GB" dirty="0"/>
              <a:t> </a:t>
            </a:r>
            <a:r>
              <a:rPr lang="en-GB" dirty="0" err="1"/>
              <a:t>uštede</a:t>
            </a:r>
            <a:r>
              <a:rPr lang="en-GB" dirty="0"/>
              <a:t>!!</a:t>
            </a:r>
          </a:p>
          <a:p>
            <a:endParaRPr lang="en-GB" dirty="0"/>
          </a:p>
          <a:p>
            <a:r>
              <a:rPr lang="en-GB" dirty="0" err="1"/>
              <a:t>Pravilnim</a:t>
            </a:r>
            <a:r>
              <a:rPr lang="en-GB" dirty="0"/>
              <a:t> </a:t>
            </a:r>
            <a:r>
              <a:rPr lang="en-GB" dirty="0" err="1"/>
              <a:t>odvajanjem</a:t>
            </a:r>
            <a:r>
              <a:rPr lang="en-GB" dirty="0"/>
              <a:t> </a:t>
            </a:r>
            <a:r>
              <a:rPr lang="en-GB" dirty="0" err="1"/>
              <a:t>otpada</a:t>
            </a:r>
            <a:r>
              <a:rPr lang="en-GB" dirty="0"/>
              <a:t> </a:t>
            </a:r>
            <a:r>
              <a:rPr lang="en-GB" dirty="0" err="1"/>
              <a:t>vrijedni</a:t>
            </a:r>
            <a:r>
              <a:rPr lang="en-GB" dirty="0"/>
              <a:t> </a:t>
            </a:r>
            <a:r>
              <a:rPr lang="en-GB" dirty="0" err="1"/>
              <a:t>materijali</a:t>
            </a:r>
            <a:r>
              <a:rPr lang="en-GB" dirty="0"/>
              <a:t> </a:t>
            </a:r>
            <a:r>
              <a:rPr lang="en-GB" dirty="0" err="1"/>
              <a:t>postaju</a:t>
            </a:r>
            <a:r>
              <a:rPr lang="en-GB" dirty="0"/>
              <a:t> </a:t>
            </a:r>
            <a:r>
              <a:rPr lang="en-GB" dirty="0" err="1"/>
              <a:t>resurs</a:t>
            </a:r>
            <a:r>
              <a:rPr lang="en-GB" dirty="0"/>
              <a:t>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Vaša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6C3B3-AC16-F739-C4B1-3929B7F60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71" y="1042416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65A14C-3DDE-D5FF-971B-348382D7CD36}"/>
              </a:ext>
            </a:extLst>
          </p:cNvPr>
          <p:cNvSpPr/>
          <p:nvPr/>
        </p:nvSpPr>
        <p:spPr>
          <a:xfrm>
            <a:off x="3657600" y="3060111"/>
            <a:ext cx="4775200" cy="3340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96D4E-8B4F-62B8-F551-56379B92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0292"/>
            <a:ext cx="9144000" cy="238760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/>
              <a:t>Hvala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pažnji</a:t>
            </a:r>
            <a:r>
              <a:rPr lang="en-GB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7BEBE-18E8-4025-FF6F-EC0130CB4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055" y="3429000"/>
            <a:ext cx="9144000" cy="2666706"/>
          </a:xfrm>
        </p:spPr>
        <p:txBody>
          <a:bodyPr rtlCol="0">
            <a:normAutofit fontScale="85000" lnSpcReduction="20000"/>
          </a:bodyPr>
          <a:lstStyle>
            <a:defPPr>
              <a:defRPr lang="en-GB"/>
            </a:defPPr>
          </a:lstStyle>
          <a:p>
            <a:pPr rtl="0"/>
            <a:r>
              <a:rPr lang="en-GB" b="1" dirty="0" err="1">
                <a:solidFill>
                  <a:srgbClr val="543E35"/>
                </a:solidFill>
              </a:rPr>
              <a:t>Kontakti</a:t>
            </a:r>
            <a:r>
              <a:rPr lang="en-GB" b="1" dirty="0">
                <a:solidFill>
                  <a:srgbClr val="543E35"/>
                </a:solidFill>
              </a:rPr>
              <a:t>:</a:t>
            </a:r>
          </a:p>
          <a:p>
            <a:pPr rtl="0"/>
            <a:r>
              <a:rPr lang="en-GB" dirty="0">
                <a:solidFill>
                  <a:srgbClr val="543E35"/>
                </a:solidFill>
              </a:rPr>
              <a:t>Općina </a:t>
            </a:r>
            <a:r>
              <a:rPr lang="en-GB" dirty="0" err="1">
                <a:solidFill>
                  <a:srgbClr val="543E35"/>
                </a:solidFill>
              </a:rPr>
              <a:t>Zrinski</a:t>
            </a:r>
            <a:r>
              <a:rPr lang="en-GB" dirty="0">
                <a:solidFill>
                  <a:srgbClr val="543E35"/>
                </a:solidFill>
              </a:rPr>
              <a:t> </a:t>
            </a:r>
            <a:r>
              <a:rPr lang="en-GB" dirty="0" err="1">
                <a:solidFill>
                  <a:srgbClr val="543E35"/>
                </a:solidFill>
              </a:rPr>
              <a:t>Topolovac</a:t>
            </a:r>
            <a:endParaRPr lang="en-GB" dirty="0">
              <a:solidFill>
                <a:srgbClr val="543E35"/>
              </a:solidFill>
            </a:endParaRPr>
          </a:p>
          <a:p>
            <a:r>
              <a:rPr lang="pt-BR" sz="2100" dirty="0">
                <a:solidFill>
                  <a:srgbClr val="543E35"/>
                </a:solidFill>
              </a:rPr>
              <a:t>e-mail: </a:t>
            </a:r>
            <a:r>
              <a:rPr lang="pt-BR" sz="2100" dirty="0">
                <a:solidFill>
                  <a:srgbClr val="543E3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komunalaczrinski@gmail.com</a:t>
            </a:r>
            <a:endParaRPr lang="pt-BR" sz="2100" dirty="0">
              <a:solidFill>
                <a:srgbClr val="543E35"/>
              </a:solidFill>
            </a:endParaRPr>
          </a:p>
          <a:p>
            <a:r>
              <a:rPr lang="pt-BR" sz="2100" dirty="0">
                <a:solidFill>
                  <a:srgbClr val="543E35"/>
                </a:solidFill>
              </a:rPr>
              <a:t>Tel: +385 43 877 241 </a:t>
            </a:r>
          </a:p>
          <a:p>
            <a:pPr rtl="0"/>
            <a:endParaRPr lang="pt-BR" sz="2100" dirty="0">
              <a:solidFill>
                <a:srgbClr val="543E35"/>
              </a:solidFill>
            </a:endParaRPr>
          </a:p>
          <a:p>
            <a:pPr rtl="0"/>
            <a:r>
              <a:rPr lang="pt-BR" dirty="0">
                <a:solidFill>
                  <a:srgbClr val="543E35"/>
                </a:solidFill>
              </a:rPr>
              <a:t>Komunalac Bjelovar d.o.o.</a:t>
            </a:r>
          </a:p>
          <a:p>
            <a:pPr rtl="0"/>
            <a:r>
              <a:rPr lang="pt-BR" sz="2100" dirty="0">
                <a:solidFill>
                  <a:srgbClr val="543E35"/>
                </a:solidFill>
              </a:rPr>
              <a:t>e-mail: </a:t>
            </a:r>
            <a:r>
              <a:rPr lang="pt-BR" sz="2100" u="sng" dirty="0">
                <a:solidFill>
                  <a:srgbClr val="543E35"/>
                </a:solidFill>
              </a:rPr>
              <a:t>komunalac@komunalac-bj.hr</a:t>
            </a:r>
          </a:p>
          <a:p>
            <a:pPr rtl="0"/>
            <a:r>
              <a:rPr lang="pt-BR" sz="2100" dirty="0">
                <a:solidFill>
                  <a:srgbClr val="543E35"/>
                </a:solidFill>
              </a:rPr>
              <a:t>Tel: +385 43 622 100</a:t>
            </a:r>
            <a:endParaRPr lang="en-GB" dirty="0">
              <a:solidFill>
                <a:srgbClr val="543E35"/>
              </a:solidFill>
            </a:endParaRP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7D247C4-DB41-72AF-56D9-CEC8FF54B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56" y="6286045"/>
            <a:ext cx="2793989" cy="41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564731"/>
            <a:ext cx="7463029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Što je </a:t>
            </a:r>
            <a:r>
              <a:rPr lang="en-GB" dirty="0" err="1"/>
              <a:t>komunalni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?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807" y="2257637"/>
            <a:ext cx="6154928" cy="998729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b="1" dirty="0"/>
              <a:t>Zakon o </a:t>
            </a:r>
            <a:r>
              <a:rPr lang="en-GB" b="1" dirty="0" err="1"/>
              <a:t>gospodarenju</a:t>
            </a:r>
            <a:r>
              <a:rPr lang="en-GB" b="1" dirty="0"/>
              <a:t> </a:t>
            </a:r>
            <a:r>
              <a:rPr lang="en-GB" b="1" dirty="0" err="1"/>
              <a:t>otpadom</a:t>
            </a:r>
            <a:r>
              <a:rPr lang="en-GB" b="1" dirty="0"/>
              <a:t> (NN 84/21)</a:t>
            </a:r>
          </a:p>
          <a:p>
            <a:pPr rtl="0"/>
            <a:r>
              <a:rPr lang="en-GB" dirty="0"/>
              <a:t>	</a:t>
            </a:r>
            <a:r>
              <a:rPr lang="en-GB" dirty="0" err="1"/>
              <a:t>komunalni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 je </a:t>
            </a:r>
            <a:r>
              <a:rPr lang="en-GB" dirty="0" err="1"/>
              <a:t>miješani</a:t>
            </a:r>
            <a:r>
              <a:rPr lang="en-GB" dirty="0"/>
              <a:t> </a:t>
            </a:r>
            <a:r>
              <a:rPr lang="en-GB" dirty="0" err="1"/>
              <a:t>komunalni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 i </a:t>
            </a:r>
            <a:r>
              <a:rPr lang="en-GB" dirty="0" err="1"/>
              <a:t>odvojeno</a:t>
            </a:r>
            <a:r>
              <a:rPr lang="en-GB" dirty="0"/>
              <a:t> 	</a:t>
            </a:r>
            <a:r>
              <a:rPr lang="en-GB" dirty="0" err="1"/>
              <a:t>sakupljeni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kućanstava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9" name="Picture Placeholder 8" descr="A large pile of garbage&#10;&#10;Description automatically generated">
            <a:extLst>
              <a:ext uri="{FF2B5EF4-FFF2-40B4-BE49-F238E27FC236}">
                <a16:creationId xmlns:a16="http://schemas.microsoft.com/office/drawing/2014/main" id="{8EC51A79-4822-77B9-216D-3D7FB29AB6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4206" r="4206"/>
          <a:stretch>
            <a:fillRect/>
          </a:stretch>
        </p:blipFill>
        <p:spPr>
          <a:xfrm>
            <a:off x="7605584" y="0"/>
            <a:ext cx="4586416" cy="630702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184F42-A77C-55C2-1F3B-22F8F41089A2}"/>
              </a:ext>
            </a:extLst>
          </p:cNvPr>
          <p:cNvSpPr txBox="1"/>
          <p:nvPr/>
        </p:nvSpPr>
        <p:spPr>
          <a:xfrm>
            <a:off x="919135" y="3396067"/>
            <a:ext cx="5943600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papir</a:t>
            </a:r>
            <a:r>
              <a:rPr lang="en-GB" dirty="0"/>
              <a:t> i </a:t>
            </a:r>
            <a:r>
              <a:rPr lang="en-GB" dirty="0" err="1"/>
              <a:t>karton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staklo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plastiku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biootpad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drvo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tekstil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ambalažu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otpadnu</a:t>
            </a:r>
            <a:r>
              <a:rPr lang="en-GB" dirty="0"/>
              <a:t> </a:t>
            </a:r>
            <a:r>
              <a:rPr lang="en-GB" dirty="0" err="1"/>
              <a:t>električnu</a:t>
            </a:r>
            <a:r>
              <a:rPr lang="en-GB" dirty="0"/>
              <a:t> i </a:t>
            </a:r>
            <a:r>
              <a:rPr lang="en-GB" dirty="0" err="1"/>
              <a:t>elektroničku</a:t>
            </a:r>
            <a:r>
              <a:rPr lang="en-GB" dirty="0"/>
              <a:t> </a:t>
            </a:r>
            <a:r>
              <a:rPr lang="en-GB" dirty="0" err="1"/>
              <a:t>opremu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otpadne</a:t>
            </a:r>
            <a:r>
              <a:rPr lang="en-GB" dirty="0"/>
              <a:t> </a:t>
            </a:r>
            <a:r>
              <a:rPr lang="en-GB" dirty="0" err="1"/>
              <a:t>baterije</a:t>
            </a:r>
            <a:r>
              <a:rPr lang="en-GB" dirty="0"/>
              <a:t> i </a:t>
            </a:r>
            <a:r>
              <a:rPr lang="en-GB" dirty="0" err="1"/>
              <a:t>akumulatore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glomazni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madrace</a:t>
            </a:r>
            <a:r>
              <a:rPr lang="en-GB" dirty="0"/>
              <a:t> i </a:t>
            </a:r>
            <a:r>
              <a:rPr lang="en-GB" dirty="0" err="1"/>
              <a:t>namještaj</a:t>
            </a:r>
            <a:r>
              <a:rPr lang="en-GB" dirty="0"/>
              <a:t> (…)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4CAF1AB-0376-C90E-B5F1-527AA021F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A52318-C63C-CF2E-04E2-30B1A444C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73" y="1437057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15" y="362597"/>
            <a:ext cx="6502620" cy="676656"/>
          </a:xfrm>
        </p:spPr>
        <p:txBody>
          <a:bodyPr rtlCol="0" anchor="b">
            <a:normAutofit/>
          </a:bodyPr>
          <a:lstStyle>
            <a:defPPr>
              <a:defRPr lang="en-GB"/>
            </a:defPPr>
          </a:lstStyle>
          <a:p>
            <a:pPr rtl="0"/>
            <a:r>
              <a:rPr lang="en-GB" sz="4100" dirty="0" err="1"/>
              <a:t>Zakonodavni</a:t>
            </a:r>
            <a:r>
              <a:rPr lang="en-GB" sz="4100" dirty="0"/>
              <a:t> </a:t>
            </a:r>
            <a:r>
              <a:rPr lang="en-GB" sz="4100" dirty="0" err="1"/>
              <a:t>okvir</a:t>
            </a:r>
            <a:endParaRPr lang="en-GB" sz="41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EC51A79-4822-77B9-216D-3D7FB29AB6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3183" r="3183"/>
          <a:stretch/>
        </p:blipFill>
        <p:spPr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>
            <a:defPPr>
              <a:defRPr lang="en-GB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n-GB" smtClean="0"/>
              <a:pPr rtl="0"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E54605-A6AD-3B87-C6D4-8BA497664C19}"/>
              </a:ext>
            </a:extLst>
          </p:cNvPr>
          <p:cNvSpPr/>
          <p:nvPr/>
        </p:nvSpPr>
        <p:spPr>
          <a:xfrm>
            <a:off x="4376531" y="3020291"/>
            <a:ext cx="5052118" cy="37244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8FA96-3A37-FCD4-7CBC-711C54F02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426" y="3677746"/>
            <a:ext cx="3654327" cy="2514231"/>
          </a:xfrm>
          <a:prstGeom prst="rect">
            <a:avLst/>
          </a:prstGeom>
        </p:spPr>
      </p:pic>
      <p:pic>
        <p:nvPicPr>
          <p:cNvPr id="12" name="Graphic 11" descr="Arrow: Counter-clockwise curve with solid fill">
            <a:extLst>
              <a:ext uri="{FF2B5EF4-FFF2-40B4-BE49-F238E27FC236}">
                <a16:creationId xmlns:a16="http://schemas.microsoft.com/office/drawing/2014/main" id="{89782EBF-B8F4-3BDE-61F6-9778A92A2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751389">
            <a:off x="7039713" y="2529751"/>
            <a:ext cx="1033189" cy="1033189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615" y="1592018"/>
            <a:ext cx="4572000" cy="4070729"/>
          </a:xfrm>
        </p:spPr>
        <p:txBody>
          <a:bodyPr rtlCol="0">
            <a:normAutofit lnSpcReduction="10000"/>
          </a:bodyPr>
          <a:lstStyle>
            <a:defPPr>
              <a:defRPr lang="en-GB"/>
            </a:defPPr>
          </a:lstStyle>
          <a:p>
            <a:pPr rtl="0">
              <a:spcAft>
                <a:spcPts val="600"/>
              </a:spcAft>
            </a:pPr>
            <a:r>
              <a:rPr lang="en-GB" b="1" dirty="0" err="1"/>
              <a:t>Direktiva</a:t>
            </a:r>
            <a:r>
              <a:rPr lang="en-GB" b="1" dirty="0"/>
              <a:t> 2008/98/EZ </a:t>
            </a:r>
            <a:r>
              <a:rPr lang="en-GB" b="1" dirty="0" err="1"/>
              <a:t>Europskog</a:t>
            </a:r>
            <a:r>
              <a:rPr lang="en-GB" b="1" dirty="0"/>
              <a:t> </a:t>
            </a:r>
            <a:r>
              <a:rPr lang="en-GB" b="1" dirty="0" err="1"/>
              <a:t>parlamenta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Vijeća</a:t>
            </a:r>
            <a:r>
              <a:rPr lang="en-GB" b="1" dirty="0"/>
              <a:t> od 19. </a:t>
            </a:r>
            <a:r>
              <a:rPr lang="en-GB" b="1" dirty="0" err="1"/>
              <a:t>studenoga</a:t>
            </a:r>
            <a:r>
              <a:rPr lang="en-GB" b="1" dirty="0"/>
              <a:t> 2008. o </a:t>
            </a:r>
            <a:r>
              <a:rPr lang="en-GB" b="1" dirty="0" err="1"/>
              <a:t>otpadu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stavljanju</a:t>
            </a:r>
            <a:r>
              <a:rPr lang="en-GB" b="1" dirty="0"/>
              <a:t> </a:t>
            </a:r>
            <a:r>
              <a:rPr lang="en-GB" b="1" dirty="0" err="1"/>
              <a:t>izvan</a:t>
            </a:r>
            <a:r>
              <a:rPr lang="en-GB" b="1" dirty="0"/>
              <a:t> </a:t>
            </a:r>
            <a:r>
              <a:rPr lang="en-GB" b="1" dirty="0" err="1"/>
              <a:t>snage</a:t>
            </a:r>
            <a:r>
              <a:rPr lang="en-GB" b="1" dirty="0"/>
              <a:t> </a:t>
            </a:r>
            <a:r>
              <a:rPr lang="en-GB" b="1" dirty="0" err="1"/>
              <a:t>određenih</a:t>
            </a:r>
            <a:r>
              <a:rPr lang="en-GB" b="1" dirty="0"/>
              <a:t> </a:t>
            </a:r>
            <a:r>
              <a:rPr lang="en-GB" b="1" dirty="0" err="1"/>
              <a:t>direktiva</a:t>
            </a:r>
            <a:r>
              <a:rPr lang="en-GB" b="1" dirty="0"/>
              <a:t>*</a:t>
            </a:r>
          </a:p>
          <a:p>
            <a:pPr rtl="0">
              <a:spcAft>
                <a:spcPts val="600"/>
              </a:spcAft>
            </a:pPr>
            <a:endParaRPr lang="en-GB" b="1" dirty="0"/>
          </a:p>
          <a:p>
            <a:pPr rtl="0">
              <a:spcAft>
                <a:spcPts val="600"/>
              </a:spcAft>
            </a:pPr>
            <a:r>
              <a:rPr lang="en-GB" b="1" dirty="0" err="1"/>
              <a:t>Strategija</a:t>
            </a:r>
            <a:r>
              <a:rPr lang="en-GB" b="1" dirty="0"/>
              <a:t> </a:t>
            </a:r>
            <a:r>
              <a:rPr lang="en-GB" b="1" dirty="0" err="1"/>
              <a:t>gospodarenja</a:t>
            </a:r>
            <a:r>
              <a:rPr lang="en-GB" b="1" dirty="0"/>
              <a:t> </a:t>
            </a:r>
            <a:r>
              <a:rPr lang="en-GB" b="1" dirty="0" err="1"/>
              <a:t>otpadom</a:t>
            </a:r>
            <a:r>
              <a:rPr lang="en-GB" b="1" dirty="0"/>
              <a:t> </a:t>
            </a:r>
            <a:r>
              <a:rPr lang="en-GB" b="1" dirty="0" err="1"/>
              <a:t>Republike</a:t>
            </a:r>
            <a:r>
              <a:rPr lang="en-GB" b="1" dirty="0"/>
              <a:t> </a:t>
            </a:r>
            <a:r>
              <a:rPr lang="en-GB" b="1" dirty="0" err="1"/>
              <a:t>Hrvatske</a:t>
            </a:r>
            <a:r>
              <a:rPr lang="en-GB" b="1" dirty="0"/>
              <a:t> (NN 130/05)</a:t>
            </a:r>
          </a:p>
          <a:p>
            <a:pPr rtl="0">
              <a:spcAft>
                <a:spcPts val="600"/>
              </a:spcAft>
            </a:pPr>
            <a:endParaRPr lang="en-GB" b="1" dirty="0"/>
          </a:p>
          <a:p>
            <a:pPr rtl="0">
              <a:spcAft>
                <a:spcPts val="600"/>
              </a:spcAft>
            </a:pPr>
            <a:r>
              <a:rPr lang="en-GB" b="1" dirty="0" err="1"/>
              <a:t>Zakon</a:t>
            </a:r>
            <a:r>
              <a:rPr lang="en-GB" b="1" dirty="0"/>
              <a:t> o </a:t>
            </a:r>
            <a:r>
              <a:rPr lang="en-GB" b="1" dirty="0" err="1"/>
              <a:t>gospodarenju</a:t>
            </a:r>
            <a:r>
              <a:rPr lang="en-GB" b="1" dirty="0"/>
              <a:t> </a:t>
            </a:r>
            <a:r>
              <a:rPr lang="en-GB" b="1" dirty="0" err="1"/>
              <a:t>otpadom</a:t>
            </a:r>
            <a:r>
              <a:rPr lang="en-GB" b="1" dirty="0"/>
              <a:t> (NN 84/21)</a:t>
            </a:r>
          </a:p>
          <a:p>
            <a:pPr rtl="0">
              <a:spcAft>
                <a:spcPts val="600"/>
              </a:spcAft>
            </a:pPr>
            <a:endParaRPr lang="en-GB" b="1" dirty="0"/>
          </a:p>
          <a:p>
            <a:pPr rtl="0">
              <a:spcAft>
                <a:spcPts val="600"/>
              </a:spcAft>
            </a:pPr>
            <a:r>
              <a:rPr lang="en-GB" b="1" dirty="0" err="1"/>
              <a:t>Pravilnik</a:t>
            </a:r>
            <a:r>
              <a:rPr lang="en-GB" b="1" dirty="0"/>
              <a:t> o </a:t>
            </a:r>
            <a:r>
              <a:rPr lang="en-GB" b="1" dirty="0" err="1"/>
              <a:t>gospodarenju</a:t>
            </a:r>
            <a:r>
              <a:rPr lang="en-GB" b="1" dirty="0"/>
              <a:t> </a:t>
            </a:r>
            <a:r>
              <a:rPr lang="en-GB" b="1" dirty="0" err="1"/>
              <a:t>otpadom</a:t>
            </a:r>
            <a:r>
              <a:rPr lang="en-GB" b="1" dirty="0"/>
              <a:t> (NN 106/22)</a:t>
            </a:r>
          </a:p>
          <a:p>
            <a:pPr rtl="0">
              <a:spcAft>
                <a:spcPts val="600"/>
              </a:spcAft>
            </a:pPr>
            <a:endParaRPr lang="en-GB" b="1" dirty="0"/>
          </a:p>
          <a:p>
            <a:pPr rtl="0">
              <a:spcAft>
                <a:spcPts val="600"/>
              </a:spcAft>
            </a:pPr>
            <a:r>
              <a:rPr lang="en-GB" b="1" dirty="0"/>
              <a:t>Plan </a:t>
            </a:r>
            <a:r>
              <a:rPr lang="en-GB" b="1" dirty="0" err="1"/>
              <a:t>gospodarenja</a:t>
            </a:r>
            <a:r>
              <a:rPr lang="en-GB" b="1" dirty="0"/>
              <a:t> </a:t>
            </a:r>
            <a:r>
              <a:rPr lang="en-GB" b="1" dirty="0" err="1"/>
              <a:t>otpadom</a:t>
            </a:r>
            <a:r>
              <a:rPr lang="en-GB" b="1" dirty="0"/>
              <a:t> </a:t>
            </a:r>
            <a:r>
              <a:rPr lang="en-GB" b="1" dirty="0" err="1"/>
              <a:t>Republike</a:t>
            </a:r>
            <a:r>
              <a:rPr lang="en-GB" b="1" dirty="0"/>
              <a:t> </a:t>
            </a:r>
            <a:r>
              <a:rPr lang="en-GB" b="1" dirty="0" err="1"/>
              <a:t>Hrvatske</a:t>
            </a:r>
            <a:r>
              <a:rPr lang="en-GB" b="1" dirty="0"/>
              <a:t> za </a:t>
            </a:r>
            <a:r>
              <a:rPr lang="en-GB" b="1" dirty="0" err="1"/>
              <a:t>razdoblje</a:t>
            </a:r>
            <a:r>
              <a:rPr lang="en-GB" b="1" dirty="0"/>
              <a:t> 2023. – 2028. </a:t>
            </a:r>
            <a:r>
              <a:rPr lang="en-GB" b="1" dirty="0" err="1"/>
              <a:t>godine</a:t>
            </a:r>
            <a:endParaRPr lang="en-GB" b="1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664A21F-320E-D238-18F6-44418BCF7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A3B35-9413-8F6E-4CFF-83BE6F2F1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950" y="1247918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36" y="3004052"/>
            <a:ext cx="8114768" cy="1773555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CILJEVI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CF89D0-8166-26A1-205F-B87575AE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67991"/>
            <a:ext cx="4132986" cy="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4856A5-E281-BDD4-0CF8-954179F51916}"/>
              </a:ext>
            </a:extLst>
          </p:cNvPr>
          <p:cNvSpPr/>
          <p:nvPr/>
        </p:nvSpPr>
        <p:spPr>
          <a:xfrm>
            <a:off x="38526" y="1543050"/>
            <a:ext cx="6867099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CF8520-CF3A-DEEA-6A9F-571CC04E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6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C7B7507-B160-1DBF-9F72-95623450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19625"/>
            <a:ext cx="10515600" cy="676656"/>
          </a:xfrm>
        </p:spPr>
        <p:txBody>
          <a:bodyPr/>
          <a:lstStyle/>
          <a:p>
            <a:r>
              <a:rPr lang="en-GB" dirty="0"/>
              <a:t>CILJEVI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70104D0-2B74-D0F7-16BF-65A8DBBBE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25578"/>
              </p:ext>
            </p:extLst>
          </p:nvPr>
        </p:nvGraphicFramePr>
        <p:xfrm>
          <a:off x="33632" y="1543050"/>
          <a:ext cx="6852442" cy="3667839"/>
        </p:xfrm>
        <a:graphic>
          <a:graphicData uri="http://schemas.openxmlformats.org/drawingml/2006/table">
            <a:tbl>
              <a:tblPr firstRow="1" bandRow="1"/>
              <a:tblGrid>
                <a:gridCol w="1934301">
                  <a:extLst>
                    <a:ext uri="{9D8B030D-6E8A-4147-A177-3AD203B41FA5}">
                      <a16:colId xmlns:a16="http://schemas.microsoft.com/office/drawing/2014/main" val="1331963866"/>
                    </a:ext>
                  </a:extLst>
                </a:gridCol>
                <a:gridCol w="4918141">
                  <a:extLst>
                    <a:ext uri="{9D8B030D-6E8A-4147-A177-3AD203B41FA5}">
                      <a16:colId xmlns:a16="http://schemas.microsoft.com/office/drawing/2014/main" val="2892349868"/>
                    </a:ext>
                  </a:extLst>
                </a:gridCol>
              </a:tblGrid>
              <a:tr h="844019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hr-HR" sz="1200" dirty="0">
                          <a:latin typeface="Candara" panose="020E0502030303020204" pitchFamily="34" charset="0"/>
                        </a:rPr>
                        <a:t>Komunalni otpad</a:t>
                      </a:r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254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200" b="0" dirty="0">
                          <a:latin typeface="Candara" panose="020E0502030303020204" pitchFamily="34" charset="0"/>
                        </a:rPr>
                        <a:t>Min. oporaba 55% do 2025. i priprema za ponovnu upotrebu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hr-HR" sz="1200" b="0" dirty="0">
                          <a:latin typeface="Candara" panose="020E0502030303020204" pitchFamily="34" charset="0"/>
                        </a:rPr>
                        <a:t>Odlaganje najviše 264.661 tone biorazgradivog komunalnog otpada (35 % iz 1997. godine)</a:t>
                      </a:r>
                    </a:p>
                    <a:p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254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803272"/>
                  </a:ext>
                </a:extLst>
              </a:tr>
              <a:tr h="65646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hr-HR" sz="1200" b="1" dirty="0">
                          <a:latin typeface="Candara" panose="020E0502030303020204" pitchFamily="34" charset="0"/>
                        </a:rPr>
                        <a:t>Otpadna ambalaža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254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dirty="0">
                          <a:latin typeface="Candara" panose="020E0502030303020204" pitchFamily="34" charset="0"/>
                        </a:rPr>
                        <a:t>Sakupiti i oporabiti najmanje 60% + reciklirati najmanje 65% (do 2026.) i 70% (do 2030.)</a:t>
                      </a:r>
                    </a:p>
                    <a:p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254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67570"/>
                  </a:ext>
                </a:extLst>
              </a:tr>
              <a:tr h="46890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dirty="0">
                          <a:latin typeface="Candara" panose="020E0502030303020204" pitchFamily="34" charset="0"/>
                        </a:rPr>
                        <a:t>Otpadna plastika za jednokratnu upotrebu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dirty="0">
                          <a:latin typeface="Candara" panose="020E0502030303020204" pitchFamily="34" charset="0"/>
                        </a:rPr>
                        <a:t>Sakupljanje 77% do 2025. i 90% do 2029. godine</a:t>
                      </a:r>
                    </a:p>
                    <a:p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269610"/>
                  </a:ext>
                </a:extLst>
              </a:tr>
              <a:tr h="46890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dirty="0">
                          <a:latin typeface="Candara" panose="020E0502030303020204" pitchFamily="34" charset="0"/>
                        </a:rPr>
                        <a:t>Baterije i akumulatori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hr-HR" sz="1200" dirty="0">
                          <a:latin typeface="Candara" panose="020E0502030303020204" pitchFamily="34" charset="0"/>
                        </a:rPr>
                        <a:t>N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ajmanje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45 % od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prosječne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godišnje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količine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na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tržišt</a:t>
                      </a:r>
                      <a:r>
                        <a:rPr lang="hr-HR" sz="1200" dirty="0">
                          <a:latin typeface="Candara" panose="020E0502030303020204" pitchFamily="34" charset="0"/>
                        </a:rPr>
                        <a:t>u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u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protekle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hr-HR" sz="1200" dirty="0">
                          <a:latin typeface="Candara" panose="020E0502030303020204" pitchFamily="34" charset="0"/>
                        </a:rPr>
                        <a:t>3</a:t>
                      </a:r>
                      <a:r>
                        <a:rPr lang="en-US" sz="12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ndara" panose="020E0502030303020204" pitchFamily="34" charset="0"/>
                        </a:rPr>
                        <a:t>godine</a:t>
                      </a:r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87807"/>
                  </a:ext>
                </a:extLst>
              </a:tr>
              <a:tr h="46890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dirty="0">
                          <a:latin typeface="Candara" panose="020E0502030303020204" pitchFamily="34" charset="0"/>
                        </a:rPr>
                        <a:t>EE otpad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hr-HR" sz="1200" b="0" u="none" strike="noStrike" baseline="0" dirty="0">
                          <a:latin typeface="Candara" panose="020E0502030303020204" pitchFamily="34" charset="0"/>
                        </a:rPr>
                        <a:t>N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ajmanje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65 %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prosječne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mase </a:t>
                      </a:r>
                      <a:r>
                        <a:rPr lang="hr-HR" sz="1200" b="0" u="none" strike="noStrike" baseline="0" dirty="0">
                          <a:latin typeface="Candara" panose="020E0502030303020204" pitchFamily="34" charset="0"/>
                        </a:rPr>
                        <a:t>EE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na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tržišt</a:t>
                      </a:r>
                      <a:r>
                        <a:rPr lang="hr-HR" sz="1200" b="0" u="none" strike="noStrike" baseline="0" dirty="0">
                          <a:latin typeface="Candara" panose="020E0502030303020204" pitchFamily="34" charset="0"/>
                        </a:rPr>
                        <a:t>u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u </a:t>
                      </a:r>
                      <a:r>
                        <a:rPr lang="hr-HR" sz="1200" b="0" u="none" strike="noStrike" baseline="0" dirty="0">
                          <a:latin typeface="Candara" panose="020E0502030303020204" pitchFamily="34" charset="0"/>
                        </a:rPr>
                        <a:t>3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prethodne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godine</a:t>
                      </a:r>
                      <a:r>
                        <a:rPr lang="hr-HR" sz="1200" b="0" u="none" strike="noStrike" baseline="0" dirty="0">
                          <a:latin typeface="Candara" panose="020E0502030303020204" pitchFamily="34" charset="0"/>
                        </a:rPr>
                        <a:t> </a:t>
                      </a:r>
                    </a:p>
                    <a:p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ili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85 % EE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otpada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200" b="0" u="none" strike="noStrike" baseline="0" dirty="0" err="1">
                          <a:latin typeface="Candara" panose="020E0502030303020204" pitchFamily="34" charset="0"/>
                        </a:rPr>
                        <a:t>proizvedenog</a:t>
                      </a:r>
                      <a:r>
                        <a:rPr lang="en-US" sz="1200" b="0" u="none" strike="noStrike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hr-HR" sz="1200" b="0" u="none" strike="noStrike" baseline="0" dirty="0">
                          <a:latin typeface="Candara" panose="020E0502030303020204" pitchFamily="34" charset="0"/>
                        </a:rPr>
                        <a:t>u RH</a:t>
                      </a:r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450987"/>
                  </a:ext>
                </a:extLst>
              </a:tr>
              <a:tr h="38033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dirty="0">
                          <a:latin typeface="Candara" panose="020E0502030303020204" pitchFamily="34" charset="0"/>
                        </a:rPr>
                        <a:t>Otpadne gume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hr-HR" sz="1200" dirty="0">
                          <a:latin typeface="Candara" panose="020E0502030303020204" pitchFamily="34" charset="0"/>
                        </a:rPr>
                        <a:t>Osigurati učinkovit sustav za sakupljanje</a:t>
                      </a:r>
                      <a:endParaRPr lang="en-US" sz="1200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66263"/>
                  </a:ext>
                </a:extLst>
              </a:tr>
              <a:tr h="38033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lang="en-GB"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1" dirty="0">
                          <a:latin typeface="Candara" panose="020E0502030303020204" pitchFamily="34" charset="0"/>
                        </a:rPr>
                        <a:t>Otpadna ulja</a:t>
                      </a:r>
                      <a:endParaRPr lang="en-US" sz="12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90688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36E4E79-78AA-59AC-508F-7638125C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45" y="838199"/>
            <a:ext cx="5115629" cy="2894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C2B78-6161-0A5B-3CC7-3325E18A3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845" y="3765059"/>
            <a:ext cx="5115629" cy="251950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45BA63-2C4D-E19E-4916-394B84DE4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8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424652"/>
            <a:ext cx="10515600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Kako postići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ciljeve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C315F0-3509-504F-1A50-91906A47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85" y="2076612"/>
            <a:ext cx="7212307" cy="4276852"/>
          </a:xfrm>
        </p:spPr>
        <p:txBody>
          <a:bodyPr>
            <a:normAutofit fontScale="32500" lnSpcReduction="20000"/>
          </a:bodyPr>
          <a:lstStyle/>
          <a:p>
            <a:r>
              <a:rPr lang="en-GB" sz="5600" dirty="0" err="1"/>
              <a:t>Komunalac</a:t>
            </a:r>
            <a:r>
              <a:rPr lang="en-GB" sz="5600" dirty="0"/>
              <a:t> </a:t>
            </a:r>
            <a:r>
              <a:rPr lang="en-GB" sz="5600" dirty="0" err="1"/>
              <a:t>Bjelovar</a:t>
            </a:r>
            <a:r>
              <a:rPr lang="en-GB" sz="5600" dirty="0"/>
              <a:t> d.o.o.. – </a:t>
            </a:r>
            <a:r>
              <a:rPr lang="en-GB" sz="5600" dirty="0" err="1"/>
              <a:t>prikupljanje</a:t>
            </a:r>
            <a:r>
              <a:rPr lang="en-GB" sz="5600" dirty="0"/>
              <a:t> </a:t>
            </a:r>
            <a:r>
              <a:rPr lang="en-GB" sz="5600" dirty="0" err="1"/>
              <a:t>otpada</a:t>
            </a:r>
            <a:r>
              <a:rPr lang="en-GB" sz="5600" dirty="0"/>
              <a:t> u </a:t>
            </a:r>
            <a:r>
              <a:rPr lang="en-GB" sz="5600" dirty="0" err="1"/>
              <a:t>općini</a:t>
            </a:r>
            <a:r>
              <a:rPr lang="en-GB" sz="5600" dirty="0"/>
              <a:t> </a:t>
            </a:r>
            <a:r>
              <a:rPr lang="en-GB" sz="5600" dirty="0" err="1"/>
              <a:t>Zrinski</a:t>
            </a:r>
            <a:r>
              <a:rPr lang="en-GB" sz="5600" dirty="0"/>
              <a:t> </a:t>
            </a:r>
            <a:r>
              <a:rPr lang="en-GB" sz="5600" dirty="0" err="1"/>
              <a:t>Topolovac</a:t>
            </a:r>
            <a:endParaRPr lang="en-GB" sz="5600" dirty="0"/>
          </a:p>
          <a:p>
            <a:r>
              <a:rPr lang="en-GB" sz="5600" dirty="0" err="1"/>
              <a:t>Spremnici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dirty="0" err="1"/>
              <a:t>kućnom</a:t>
            </a:r>
            <a:r>
              <a:rPr lang="en-GB" sz="5600" dirty="0"/>
              <a:t> </a:t>
            </a:r>
            <a:r>
              <a:rPr lang="en-GB" sz="5600" dirty="0" err="1"/>
              <a:t>pragu</a:t>
            </a:r>
            <a:r>
              <a:rPr lang="en-GB" sz="5600" dirty="0"/>
              <a:t>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5600" dirty="0"/>
              <a:t>	</a:t>
            </a:r>
            <a:r>
              <a:rPr lang="en-GB" sz="5600" dirty="0" err="1"/>
              <a:t>papir</a:t>
            </a:r>
            <a:r>
              <a:rPr lang="en-GB" sz="5600" dirty="0"/>
              <a:t> i </a:t>
            </a:r>
            <a:r>
              <a:rPr lang="en-GB" sz="5600" dirty="0" err="1"/>
              <a:t>karton</a:t>
            </a:r>
            <a:r>
              <a:rPr lang="en-GB" sz="5600" dirty="0"/>
              <a:t> – </a:t>
            </a:r>
            <a:r>
              <a:rPr lang="en-GB" sz="5600" dirty="0" err="1"/>
              <a:t>plavi</a:t>
            </a:r>
            <a:r>
              <a:rPr lang="en-GB" sz="5600" dirty="0"/>
              <a:t> </a:t>
            </a:r>
            <a:r>
              <a:rPr lang="en-GB" sz="5600" dirty="0" err="1"/>
              <a:t>spremnici</a:t>
            </a:r>
            <a:endParaRPr lang="en-GB" sz="56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5600" dirty="0"/>
              <a:t>	</a:t>
            </a:r>
            <a:r>
              <a:rPr lang="en-GB" sz="5600" dirty="0" err="1"/>
              <a:t>plastika</a:t>
            </a:r>
            <a:r>
              <a:rPr lang="en-GB" sz="5600" dirty="0"/>
              <a:t> i tetra </a:t>
            </a:r>
            <a:r>
              <a:rPr lang="en-GB" sz="5600" dirty="0" err="1"/>
              <a:t>pak</a:t>
            </a:r>
            <a:r>
              <a:rPr lang="en-GB" sz="5600" dirty="0"/>
              <a:t> – </a:t>
            </a:r>
            <a:r>
              <a:rPr lang="en-GB" sz="5600" dirty="0" err="1"/>
              <a:t>žuti</a:t>
            </a:r>
            <a:r>
              <a:rPr lang="en-GB" sz="5600" dirty="0"/>
              <a:t> </a:t>
            </a:r>
            <a:r>
              <a:rPr lang="en-GB" sz="5600" dirty="0" err="1"/>
              <a:t>spremnici</a:t>
            </a:r>
            <a:r>
              <a:rPr lang="en-GB" sz="5600" dirty="0"/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5600" dirty="0"/>
              <a:t>	</a:t>
            </a:r>
            <a:r>
              <a:rPr lang="en-GB" sz="5600" dirty="0" err="1"/>
              <a:t>miješani</a:t>
            </a:r>
            <a:r>
              <a:rPr lang="en-GB" sz="5600" dirty="0"/>
              <a:t> </a:t>
            </a:r>
            <a:r>
              <a:rPr lang="en-GB" sz="5600" dirty="0" err="1"/>
              <a:t>komunalni</a:t>
            </a:r>
            <a:r>
              <a:rPr lang="en-GB" sz="5600" dirty="0"/>
              <a:t> </a:t>
            </a:r>
            <a:r>
              <a:rPr lang="en-GB" sz="5600" dirty="0" err="1"/>
              <a:t>otpad</a:t>
            </a:r>
            <a:r>
              <a:rPr lang="en-GB" sz="5600" dirty="0"/>
              <a:t> – </a:t>
            </a:r>
            <a:r>
              <a:rPr lang="en-GB" sz="5600" dirty="0" err="1"/>
              <a:t>zeleni</a:t>
            </a:r>
            <a:r>
              <a:rPr lang="en-GB" sz="5600" dirty="0"/>
              <a:t> </a:t>
            </a:r>
            <a:r>
              <a:rPr lang="en-GB" sz="5600" dirty="0" err="1"/>
              <a:t>spremnici</a:t>
            </a:r>
            <a:r>
              <a:rPr lang="en-GB" sz="5600" dirty="0"/>
              <a:t> </a:t>
            </a:r>
          </a:p>
          <a:p>
            <a:endParaRPr lang="en-GB" sz="5600" dirty="0"/>
          </a:p>
          <a:p>
            <a:r>
              <a:rPr lang="en-GB" sz="5600" dirty="0" err="1"/>
              <a:t>Zeleni</a:t>
            </a:r>
            <a:r>
              <a:rPr lang="en-GB" sz="5600" dirty="0"/>
              <a:t> </a:t>
            </a:r>
            <a:r>
              <a:rPr lang="en-GB" sz="5600" dirty="0" err="1"/>
              <a:t>otoci</a:t>
            </a:r>
            <a:r>
              <a:rPr lang="en-GB" sz="5600" dirty="0"/>
              <a:t> (</a:t>
            </a:r>
            <a:r>
              <a:rPr lang="en-GB" sz="5600" dirty="0" err="1"/>
              <a:t>plastika</a:t>
            </a:r>
            <a:r>
              <a:rPr lang="en-GB" sz="5600" dirty="0"/>
              <a:t>, </a:t>
            </a:r>
            <a:r>
              <a:rPr lang="en-GB" sz="5600" dirty="0" err="1"/>
              <a:t>papir</a:t>
            </a:r>
            <a:r>
              <a:rPr lang="en-GB" sz="5600" dirty="0"/>
              <a:t> i </a:t>
            </a:r>
            <a:r>
              <a:rPr lang="en-GB" sz="5600" dirty="0" err="1"/>
              <a:t>karton</a:t>
            </a:r>
            <a:r>
              <a:rPr lang="en-GB" sz="5600" dirty="0"/>
              <a:t>, </a:t>
            </a:r>
            <a:r>
              <a:rPr lang="en-GB" sz="5600" dirty="0" err="1"/>
              <a:t>staklo</a:t>
            </a:r>
            <a:r>
              <a:rPr lang="en-GB" sz="5600" dirty="0"/>
              <a:t>)</a:t>
            </a:r>
          </a:p>
          <a:p>
            <a:pPr marL="0" indent="0">
              <a:buNone/>
            </a:pPr>
            <a:endParaRPr lang="en-GB" sz="5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5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6200" b="1" dirty="0">
                <a:solidFill>
                  <a:srgbClr val="00B050"/>
                </a:solidFill>
              </a:rPr>
              <a:t>Sprječavanje </a:t>
            </a:r>
            <a:r>
              <a:rPr lang="en-GB" sz="6200" b="1" dirty="0" err="1">
                <a:solidFill>
                  <a:srgbClr val="00B050"/>
                </a:solidFill>
              </a:rPr>
              <a:t>nastanka</a:t>
            </a:r>
            <a:r>
              <a:rPr lang="en-GB" sz="6200" b="1" dirty="0">
                <a:solidFill>
                  <a:srgbClr val="00B050"/>
                </a:solidFill>
              </a:rPr>
              <a:t> i </a:t>
            </a:r>
            <a:r>
              <a:rPr lang="en-GB" sz="6200" b="1" dirty="0" err="1">
                <a:solidFill>
                  <a:srgbClr val="00B050"/>
                </a:solidFill>
              </a:rPr>
              <a:t>ponovno</a:t>
            </a:r>
            <a:r>
              <a:rPr lang="en-GB" sz="6200" b="1" dirty="0">
                <a:solidFill>
                  <a:srgbClr val="00B050"/>
                </a:solidFill>
              </a:rPr>
              <a:t> </a:t>
            </a:r>
            <a:r>
              <a:rPr lang="en-GB" sz="6200" b="1" dirty="0" err="1">
                <a:solidFill>
                  <a:srgbClr val="00B050"/>
                </a:solidFill>
              </a:rPr>
              <a:t>korištenje</a:t>
            </a:r>
            <a:r>
              <a:rPr lang="en-GB" sz="6200" b="1" dirty="0">
                <a:solidFill>
                  <a:srgbClr val="00B050"/>
                </a:solidFill>
              </a:rPr>
              <a:t> </a:t>
            </a:r>
            <a:r>
              <a:rPr lang="en-GB" sz="6200" b="1" dirty="0" err="1">
                <a:solidFill>
                  <a:srgbClr val="00B050"/>
                </a:solidFill>
              </a:rPr>
              <a:t>kao</a:t>
            </a:r>
            <a:r>
              <a:rPr lang="en-GB" sz="6200" b="1" dirty="0">
                <a:solidFill>
                  <a:srgbClr val="00B050"/>
                </a:solidFill>
              </a:rPr>
              <a:t> </a:t>
            </a:r>
            <a:r>
              <a:rPr lang="en-GB" sz="6200" b="1" dirty="0" err="1">
                <a:solidFill>
                  <a:srgbClr val="00B050"/>
                </a:solidFill>
              </a:rPr>
              <a:t>primarne</a:t>
            </a:r>
            <a:r>
              <a:rPr lang="en-GB" sz="6200" b="1" dirty="0">
                <a:solidFill>
                  <a:srgbClr val="00B050"/>
                </a:solidFill>
              </a:rPr>
              <a:t> </a:t>
            </a:r>
            <a:r>
              <a:rPr lang="en-GB" sz="6200" b="1" dirty="0" err="1">
                <a:solidFill>
                  <a:srgbClr val="00B050"/>
                </a:solidFill>
              </a:rPr>
              <a:t>aktivnosti</a:t>
            </a:r>
            <a:r>
              <a:rPr lang="en-GB" sz="6200" b="1" dirty="0">
                <a:solidFill>
                  <a:srgbClr val="00B050"/>
                </a:solidFill>
              </a:rPr>
              <a:t>! </a:t>
            </a:r>
            <a:endParaRPr lang="en-GB" sz="3100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F5241E-C7EB-14C2-CA6C-F0F57FA9D38D}"/>
              </a:ext>
            </a:extLst>
          </p:cNvPr>
          <p:cNvSpPr txBox="1">
            <a:spLocks/>
          </p:cNvSpPr>
          <p:nvPr/>
        </p:nvSpPr>
        <p:spPr>
          <a:xfrm>
            <a:off x="6672072" y="2006346"/>
            <a:ext cx="551992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4" name="Slika 4">
            <a:extLst>
              <a:ext uri="{FF2B5EF4-FFF2-40B4-BE49-F238E27FC236}">
                <a16:creationId xmlns:a16="http://schemas.microsoft.com/office/drawing/2014/main" id="{6335A9D2-0D7A-03B7-894A-D4CC50086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76" y="2556652"/>
            <a:ext cx="5594239" cy="2776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F92A4-7139-6B82-8D51-C1CDF2A3A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621" y="2825967"/>
            <a:ext cx="333022" cy="502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E7EF46-CF35-ACF9-70BA-7A84AE3D6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643" y="3389979"/>
            <a:ext cx="321733" cy="4967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A5C58-E88F-B5C8-2925-617BD6307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907" y="3886689"/>
            <a:ext cx="327377" cy="496710"/>
          </a:xfrm>
          <a:prstGeom prst="rect">
            <a:avLst/>
          </a:prstGeom>
        </p:spPr>
      </p:pic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E061D1-D308-1F2F-8697-73F0C9779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D7205-01C7-C900-ABDA-D553B0C1C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57" y="1327085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8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90" y="420410"/>
            <a:ext cx="10515600" cy="67665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Kako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građani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mogu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 </a:t>
            </a:r>
            <a:r>
              <a:rPr lang="en-GB" sz="4100" dirty="0" err="1">
                <a:latin typeface="Sagona Book" panose="020F0502020204030204" pitchFamily="34" charset="0"/>
                <a:cs typeface="Sagona Book" panose="020F0502020204030204" pitchFamily="34" charset="0"/>
              </a:rPr>
              <a:t>doprinijeti</a:t>
            </a:r>
            <a:r>
              <a:rPr lang="en-GB" sz="4100" dirty="0">
                <a:latin typeface="Sagona Book" panose="020F0502020204030204" pitchFamily="34" charset="0"/>
                <a:cs typeface="Sagona Book" panose="020F0502020204030204" pitchFamily="34" charset="0"/>
              </a:rPr>
              <a:t>..?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58FB4751-880F-D840-AAA9-3A15815CC996}" type="slidenum">
              <a:rPr lang="en-GB" smtClean="0"/>
              <a:t>8</a:t>
            </a:fld>
            <a:endParaRPr lang="en-GB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F5241E-C7EB-14C2-CA6C-F0F57FA9D38D}"/>
              </a:ext>
            </a:extLst>
          </p:cNvPr>
          <p:cNvSpPr txBox="1">
            <a:spLocks/>
          </p:cNvSpPr>
          <p:nvPr/>
        </p:nvSpPr>
        <p:spPr>
          <a:xfrm>
            <a:off x="6672072" y="2006346"/>
            <a:ext cx="551992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AC3A8701-F84A-FC71-13F0-13D58BBE72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336258"/>
              </p:ext>
            </p:extLst>
          </p:nvPr>
        </p:nvGraphicFramePr>
        <p:xfrm>
          <a:off x="699714" y="1380744"/>
          <a:ext cx="8043142" cy="499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4" name="Picture 43" descr="A person holding plastic bags&#10;&#10;Description automatically generated">
            <a:extLst>
              <a:ext uri="{FF2B5EF4-FFF2-40B4-BE49-F238E27FC236}">
                <a16:creationId xmlns:a16="http://schemas.microsoft.com/office/drawing/2014/main" id="{1C62C531-64E8-FBC5-F430-A457FFE23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13" y="2138901"/>
            <a:ext cx="4867283" cy="3244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7912485-3D98-4B83-3C6C-49CDD580A419}"/>
              </a:ext>
            </a:extLst>
          </p:cNvPr>
          <p:cNvGrpSpPr/>
          <p:nvPr/>
        </p:nvGrpSpPr>
        <p:grpSpPr>
          <a:xfrm>
            <a:off x="8430957" y="802410"/>
            <a:ext cx="3536321" cy="4361934"/>
            <a:chOff x="8355685" y="3429000"/>
            <a:chExt cx="3536321" cy="4361934"/>
          </a:xfrm>
        </p:grpSpPr>
        <p:pic>
          <p:nvPicPr>
            <p:cNvPr id="46" name="Graphic 45" descr="Thumbs up sign with solid fill">
              <a:extLst>
                <a:ext uri="{FF2B5EF4-FFF2-40B4-BE49-F238E27FC236}">
                  <a16:creationId xmlns:a16="http://schemas.microsoft.com/office/drawing/2014/main" id="{243906FC-ECF5-2E49-5BCA-FEC3C7115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50185" y="5783520"/>
              <a:ext cx="1249679" cy="1249679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709A4CA-7868-4625-5E7D-6205C190CC5C}"/>
                </a:ext>
              </a:extLst>
            </p:cNvPr>
            <p:cNvGrpSpPr/>
            <p:nvPr/>
          </p:nvGrpSpPr>
          <p:grpSpPr>
            <a:xfrm>
              <a:off x="8355685" y="3429000"/>
              <a:ext cx="3536321" cy="4361934"/>
              <a:chOff x="4682599" y="1886616"/>
              <a:chExt cx="2942736" cy="436193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EC6FC6-00D4-B22B-8CC8-11C1AFFD5AB4}"/>
                  </a:ext>
                </a:extLst>
              </p:cNvPr>
              <p:cNvSpPr/>
              <p:nvPr/>
            </p:nvSpPr>
            <p:spPr>
              <a:xfrm>
                <a:off x="5699719" y="1886616"/>
                <a:ext cx="1925616" cy="123179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9EBA1C1-7A50-E154-75E5-1B55E9110EEB}"/>
                  </a:ext>
                </a:extLst>
              </p:cNvPr>
              <p:cNvSpPr txBox="1"/>
              <p:nvPr/>
            </p:nvSpPr>
            <p:spPr>
              <a:xfrm>
                <a:off x="4682599" y="5016759"/>
                <a:ext cx="1925616" cy="12317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Font typeface="Arial" panose="020B0604020202020204" pitchFamily="34" charset="0"/>
                  <a:buNone/>
                </a:pPr>
                <a:r>
                  <a:rPr lang="hr-HR" sz="1400" b="1" kern="1200" dirty="0">
                    <a:latin typeface="Candara" panose="020E0502030303020204" pitchFamily="34" charset="0"/>
                  </a:rPr>
                  <a:t>Dužnost razvrstavanja otpada</a:t>
                </a:r>
              </a:p>
            </p:txBody>
          </p:sp>
        </p:grp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630FDD0-F833-9AEA-95DA-0F2C4438C9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375" y="6468230"/>
            <a:ext cx="2060276" cy="307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A80BFF-0FA2-F975-35F3-F74F69400C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910" y="1221856"/>
            <a:ext cx="8308622" cy="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36" y="3004052"/>
            <a:ext cx="8114768" cy="1773555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PRIMJERI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0E01C2-5F86-3B2D-67E5-EFEEE990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67991"/>
            <a:ext cx="4132986" cy="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823_TF11964407_Win32" id="{B93CAFD1-3682-48B9-AB4D-B17AE97EAEF6}" vid="{42E63F67-4AC8-49A2-8D09-A38E4C6451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1498</Words>
  <Application>Microsoft Office PowerPoint</Application>
  <PresentationFormat>Široki zaslon</PresentationFormat>
  <Paragraphs>213</Paragraphs>
  <Slides>23</Slides>
  <Notes>20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32" baseType="lpstr">
      <vt:lpstr>Arial</vt:lpstr>
      <vt:lpstr>Calibri</vt:lpstr>
      <vt:lpstr>Candara</vt:lpstr>
      <vt:lpstr>Courier New</vt:lpstr>
      <vt:lpstr>Gill Sans Nova</vt:lpstr>
      <vt:lpstr>Gill Sans Nova Light</vt:lpstr>
      <vt:lpstr>Sagona Book</vt:lpstr>
      <vt:lpstr>Wingdings</vt:lpstr>
      <vt:lpstr>Office Theme</vt:lpstr>
      <vt:lpstr>Kako učinkovito gospodariti komunalnim otpadom?</vt:lpstr>
      <vt:lpstr>Sadržaj</vt:lpstr>
      <vt:lpstr>Što je komunalni otpad?</vt:lpstr>
      <vt:lpstr>Zakonodavni okvir</vt:lpstr>
      <vt:lpstr>CILJEVI</vt:lpstr>
      <vt:lpstr>CILJEVI</vt:lpstr>
      <vt:lpstr>Kako postići ciljeve…</vt:lpstr>
      <vt:lpstr>Kako građani mogu doprinijeti..?</vt:lpstr>
      <vt:lpstr>PRIMJERI</vt:lpstr>
      <vt:lpstr>Sprječavanje nastanka otpada</vt:lpstr>
      <vt:lpstr>Primjeri sprječavanja nastajanja  otpada</vt:lpstr>
      <vt:lpstr>Ponovna uporaba</vt:lpstr>
      <vt:lpstr>Primjeri ponovne uporabe</vt:lpstr>
      <vt:lpstr>Odvojeno sakupljanje otpada – Zeleni otoci</vt:lpstr>
      <vt:lpstr>Kako razdvajati po spremnicima u kućanstvu?</vt:lpstr>
      <vt:lpstr>Ostale vrste otpada: biootpad</vt:lpstr>
      <vt:lpstr>Kako kompostirati?</vt:lpstr>
      <vt:lpstr>Ostale vrste otpada: glomazni otpad </vt:lpstr>
      <vt:lpstr>Ostale vrste otpada: EE otpad</vt:lpstr>
      <vt:lpstr>Zašto održivo gospodariti otpadom?</vt:lpstr>
      <vt:lpstr>Zašto održivo gospodariti otpadom?</vt:lpstr>
      <vt:lpstr>Sažetak 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učinkovito gospodariti komunalnim otpadom?</dc:title>
  <dc:creator>Ivona Hulenić</dc:creator>
  <cp:lastModifiedBy>Općina Zrinski Topolovac</cp:lastModifiedBy>
  <cp:revision>19</cp:revision>
  <dcterms:created xsi:type="dcterms:W3CDTF">2024-01-31T10:25:42Z</dcterms:created>
  <dcterms:modified xsi:type="dcterms:W3CDTF">2024-02-12T07:33:09Z</dcterms:modified>
</cp:coreProperties>
</file>